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445" r:id="rId2"/>
    <p:sldId id="460" r:id="rId3"/>
    <p:sldId id="458" r:id="rId4"/>
    <p:sldId id="489" r:id="rId5"/>
    <p:sldId id="513" r:id="rId6"/>
    <p:sldId id="514" r:id="rId7"/>
    <p:sldId id="515" r:id="rId8"/>
    <p:sldId id="517" r:id="rId9"/>
    <p:sldId id="516" r:id="rId10"/>
    <p:sldId id="499" r:id="rId11"/>
    <p:sldId id="518" r:id="rId12"/>
    <p:sldId id="519" r:id="rId13"/>
    <p:sldId id="522" r:id="rId14"/>
    <p:sldId id="523" r:id="rId15"/>
    <p:sldId id="524" r:id="rId16"/>
    <p:sldId id="525" r:id="rId17"/>
    <p:sldId id="526" r:id="rId18"/>
    <p:sldId id="527" r:id="rId19"/>
    <p:sldId id="528" r:id="rId20"/>
    <p:sldId id="529" r:id="rId21"/>
    <p:sldId id="530" r:id="rId22"/>
    <p:sldId id="531" r:id="rId23"/>
    <p:sldId id="532" r:id="rId24"/>
    <p:sldId id="534" r:id="rId25"/>
    <p:sldId id="535" r:id="rId26"/>
    <p:sldId id="536" r:id="rId27"/>
    <p:sldId id="537" r:id="rId28"/>
    <p:sldId id="538" r:id="rId29"/>
    <p:sldId id="539" r:id="rId30"/>
    <p:sldId id="540" r:id="rId31"/>
    <p:sldId id="541" r:id="rId32"/>
    <p:sldId id="542" r:id="rId33"/>
    <p:sldId id="543" r:id="rId34"/>
    <p:sldId id="533" r:id="rId35"/>
    <p:sldId id="520" r:id="rId36"/>
    <p:sldId id="546" r:id="rId37"/>
    <p:sldId id="549" r:id="rId38"/>
    <p:sldId id="550" r:id="rId39"/>
    <p:sldId id="551" r:id="rId40"/>
    <p:sldId id="547" r:id="rId41"/>
    <p:sldId id="553" r:id="rId42"/>
    <p:sldId id="552" r:id="rId43"/>
    <p:sldId id="554" r:id="rId44"/>
    <p:sldId id="555" r:id="rId45"/>
    <p:sldId id="557" r:id="rId46"/>
    <p:sldId id="556" r:id="rId47"/>
    <p:sldId id="559" r:id="rId48"/>
    <p:sldId id="558" r:id="rId49"/>
    <p:sldId id="561" r:id="rId50"/>
    <p:sldId id="560" r:id="rId51"/>
    <p:sldId id="563" r:id="rId52"/>
    <p:sldId id="562" r:id="rId53"/>
    <p:sldId id="564" r:id="rId54"/>
    <p:sldId id="567" r:id="rId55"/>
    <p:sldId id="566" r:id="rId56"/>
    <p:sldId id="565" r:id="rId57"/>
    <p:sldId id="568" r:id="rId58"/>
    <p:sldId id="492" r:id="rId59"/>
    <p:sldId id="493" r:id="rId60"/>
    <p:sldId id="504" r:id="rId61"/>
    <p:sldId id="496" r:id="rId62"/>
    <p:sldId id="512" r:id="rId63"/>
    <p:sldId id="505" r:id="rId64"/>
    <p:sldId id="506" r:id="rId65"/>
    <p:sldId id="507" r:id="rId66"/>
    <p:sldId id="511" r:id="rId67"/>
    <p:sldId id="569" r:id="rId68"/>
    <p:sldId id="570" r:id="rId69"/>
    <p:sldId id="571" r:id="rId70"/>
    <p:sldId id="572" r:id="rId71"/>
    <p:sldId id="573" r:id="rId72"/>
    <p:sldId id="574" r:id="rId73"/>
    <p:sldId id="581" r:id="rId74"/>
    <p:sldId id="580" r:id="rId75"/>
    <p:sldId id="579" r:id="rId76"/>
    <p:sldId id="578" r:id="rId77"/>
    <p:sldId id="577" r:id="rId78"/>
    <p:sldId id="576" r:id="rId79"/>
    <p:sldId id="575" r:id="rId80"/>
    <p:sldId id="582" r:id="rId81"/>
    <p:sldId id="508" r:id="rId82"/>
    <p:sldId id="583" r:id="rId83"/>
    <p:sldId id="584" r:id="rId84"/>
    <p:sldId id="434" r:id="rId85"/>
  </p:sldIdLst>
  <p:sldSz cx="12192000" cy="6858000"/>
  <p:notesSz cx="9947275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C0504D"/>
    <a:srgbClr val="BC693B"/>
    <a:srgbClr val="FF9933"/>
    <a:srgbClr val="003300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38" autoAdjust="0"/>
    <p:restoredTop sz="93979" autoAdjust="0"/>
  </p:normalViewPr>
  <p:slideViewPr>
    <p:cSldViewPr>
      <p:cViewPr varScale="1">
        <p:scale>
          <a:sx n="69" d="100"/>
          <a:sy n="69" d="100"/>
        </p:scale>
        <p:origin x="930" y="12"/>
      </p:cViewPr>
      <p:guideLst>
        <p:guide orient="horz" pos="38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kselerasi\220627_Form_Update%20Alumni_PKP_Soro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kselerasi\220627_Form_Update%20Alumni_PKP_Sorong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kselerasi\220627_Form_Update%20Alumni_PKP_Soron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kselerasi\220627_Form_Update%20Alumni_PKP_Soron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kselerasi\220627_Form_Update%20Alumni_PKP_Sorong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kselerasi\220627_Form_Update%20Alumni_PKP_Sorong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kselerasi\220627_Form_Update%20Alumni_PKP_Sorong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kselerasi\220627_Form_Update%20Alumni_PKP_Sorong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kselerasi\220627_Form_Update%20Alumni_PKP_Sorong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kselerasi\220627_Form_Update%20Alumni_PKP_Sorong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Sheet3!$C$22</c:f>
              <c:strCache>
                <c:ptCount val="1"/>
                <c:pt idx="0">
                  <c:v>2014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20D-4919-A423-6B282E86E7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20D-4919-A423-6B282E86E7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20D-4919-A423-6B282E86E70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20D-4919-A423-6B282E86E7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Sheet3!$D$21:$G$21</c:f>
              <c:strCache>
                <c:ptCount val="4"/>
                <c:pt idx="0">
                  <c:v>DuDi DN</c:v>
                </c:pt>
                <c:pt idx="1">
                  <c:v>DuDi LN</c:v>
                </c:pt>
                <c:pt idx="2">
                  <c:v>Wirausaha</c:v>
                </c:pt>
                <c:pt idx="3">
                  <c:v>Lain-lain</c:v>
                </c:pt>
              </c:strCache>
            </c:strRef>
          </c:cat>
          <c:val>
            <c:numRef>
              <c:f>Sheet3!$D$22:$G$22</c:f>
              <c:numCache>
                <c:formatCode>General</c:formatCode>
                <c:ptCount val="4"/>
                <c:pt idx="0">
                  <c:v>59</c:v>
                </c:pt>
                <c:pt idx="2">
                  <c:v>1</c:v>
                </c:pt>
                <c:pt idx="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20D-4919-A423-6B282E86E70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Sheet3!$C$36</c:f>
              <c:strCache>
                <c:ptCount val="1"/>
                <c:pt idx="0">
                  <c:v>2021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8CC-41A0-B849-89C0AC5654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8CC-41A0-B849-89C0AC5654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8CC-41A0-B849-89C0AC5654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8CC-41A0-B849-89C0AC56544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Sheet3!$D$35:$G$35</c:f>
              <c:strCache>
                <c:ptCount val="4"/>
                <c:pt idx="0">
                  <c:v>DuDi DN</c:v>
                </c:pt>
                <c:pt idx="1">
                  <c:v>DuDi LN</c:v>
                </c:pt>
                <c:pt idx="2">
                  <c:v>Wirausaha</c:v>
                </c:pt>
                <c:pt idx="3">
                  <c:v>Lain-lain</c:v>
                </c:pt>
              </c:strCache>
            </c:strRef>
          </c:cat>
          <c:val>
            <c:numRef>
              <c:f>Sheet3!$D$36:$G$36</c:f>
              <c:numCache>
                <c:formatCode>General</c:formatCode>
                <c:ptCount val="4"/>
                <c:pt idx="0">
                  <c:v>74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8CC-41A0-B849-89C0AC56544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Sheet3!$C$18</c:f>
              <c:strCache>
                <c:ptCount val="1"/>
                <c:pt idx="0">
                  <c:v>2012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0FE-446F-BA00-8C5DC7739E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0FE-446F-BA00-8C5DC7739E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0FE-446F-BA00-8C5DC7739E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0FE-446F-BA00-8C5DC7739E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Sheet3!$D$17:$G$17</c:f>
              <c:strCache>
                <c:ptCount val="4"/>
                <c:pt idx="0">
                  <c:v>DuDi DN</c:v>
                </c:pt>
                <c:pt idx="1">
                  <c:v>DuDi LN</c:v>
                </c:pt>
                <c:pt idx="2">
                  <c:v>Wirausaha</c:v>
                </c:pt>
                <c:pt idx="3">
                  <c:v>Lain-lain</c:v>
                </c:pt>
              </c:strCache>
            </c:strRef>
          </c:cat>
          <c:val>
            <c:numRef>
              <c:f>Sheet3!$D$18:$G$18</c:f>
              <c:numCache>
                <c:formatCode>General</c:formatCode>
                <c:ptCount val="4"/>
                <c:pt idx="0">
                  <c:v>59</c:v>
                </c:pt>
                <c:pt idx="2">
                  <c:v>1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0FE-446F-BA00-8C5DC7739E1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Sheet3!$C$20</c:f>
              <c:strCache>
                <c:ptCount val="1"/>
                <c:pt idx="0">
                  <c:v>2013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325-415B-B09E-1EA3794A87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325-415B-B09E-1EA3794A87C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325-415B-B09E-1EA3794A87C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325-415B-B09E-1EA3794A87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Sheet3!$D$19:$G$19</c:f>
              <c:strCache>
                <c:ptCount val="4"/>
                <c:pt idx="0">
                  <c:v>DuDi DN</c:v>
                </c:pt>
                <c:pt idx="1">
                  <c:v>DuDi LN</c:v>
                </c:pt>
                <c:pt idx="2">
                  <c:v>Wirausaha</c:v>
                </c:pt>
                <c:pt idx="3">
                  <c:v>Lain-lain</c:v>
                </c:pt>
              </c:strCache>
            </c:strRef>
          </c:cat>
          <c:val>
            <c:numRef>
              <c:f>Sheet3!$D$20:$G$20</c:f>
              <c:numCache>
                <c:formatCode>General</c:formatCode>
                <c:ptCount val="4"/>
                <c:pt idx="0">
                  <c:v>52</c:v>
                </c:pt>
                <c:pt idx="2">
                  <c:v>1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25-415B-B09E-1EA3794A87C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Sheet3!$C$24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9E3-4E0C-A6E0-3046CD81A2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9E3-4E0C-A6E0-3046CD81A2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9E3-4E0C-A6E0-3046CD81A2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9E3-4E0C-A6E0-3046CD81A2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Sheet3!$D$23:$G$23</c:f>
              <c:strCache>
                <c:ptCount val="4"/>
                <c:pt idx="0">
                  <c:v>DuDi DN</c:v>
                </c:pt>
                <c:pt idx="1">
                  <c:v>DuDi LN</c:v>
                </c:pt>
                <c:pt idx="2">
                  <c:v>Wirausaha</c:v>
                </c:pt>
                <c:pt idx="3">
                  <c:v>Lain-lain</c:v>
                </c:pt>
              </c:strCache>
            </c:strRef>
          </c:cat>
          <c:val>
            <c:numRef>
              <c:f>Sheet3!$D$24:$G$24</c:f>
              <c:numCache>
                <c:formatCode>General</c:formatCode>
                <c:ptCount val="4"/>
                <c:pt idx="0">
                  <c:v>57</c:v>
                </c:pt>
                <c:pt idx="2">
                  <c:v>1</c:v>
                </c:pt>
                <c:pt idx="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9E3-4E0C-A6E0-3046CD81A20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Sheet3!$C$26</c:f>
              <c:strCache>
                <c:ptCount val="1"/>
                <c:pt idx="0">
                  <c:v>2016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3F6-436A-B581-6F21D37F68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3F6-436A-B581-6F21D37F68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3F6-436A-B581-6F21D37F680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3F6-436A-B581-6F21D37F68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Sheet3!$D$25:$G$25</c:f>
              <c:strCache>
                <c:ptCount val="4"/>
                <c:pt idx="0">
                  <c:v>DuDi DN</c:v>
                </c:pt>
                <c:pt idx="1">
                  <c:v>DuDi LN</c:v>
                </c:pt>
                <c:pt idx="2">
                  <c:v>Wirausaha</c:v>
                </c:pt>
                <c:pt idx="3">
                  <c:v>Lain-lain</c:v>
                </c:pt>
              </c:strCache>
            </c:strRef>
          </c:cat>
          <c:val>
            <c:numRef>
              <c:f>Sheet3!$D$26:$G$26</c:f>
              <c:numCache>
                <c:formatCode>General</c:formatCode>
                <c:ptCount val="4"/>
                <c:pt idx="0">
                  <c:v>53</c:v>
                </c:pt>
                <c:pt idx="2">
                  <c:v>1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F6-436A-B581-6F21D37F680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Sheet3!$C$28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35F-46E2-83CF-B3C9A3DB6B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35F-46E2-83CF-B3C9A3DB6B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35F-46E2-83CF-B3C9A3DB6B3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35F-46E2-83CF-B3C9A3DB6B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Sheet3!$D$27:$G$27</c:f>
              <c:strCache>
                <c:ptCount val="4"/>
                <c:pt idx="0">
                  <c:v>DuDi DN</c:v>
                </c:pt>
                <c:pt idx="1">
                  <c:v>DuDi LN</c:v>
                </c:pt>
                <c:pt idx="2">
                  <c:v>Wirausaha</c:v>
                </c:pt>
                <c:pt idx="3">
                  <c:v>Lain-lain</c:v>
                </c:pt>
              </c:strCache>
            </c:strRef>
          </c:cat>
          <c:val>
            <c:numRef>
              <c:f>Sheet3!$D$28:$G$28</c:f>
              <c:numCache>
                <c:formatCode>General</c:formatCode>
                <c:ptCount val="4"/>
                <c:pt idx="0">
                  <c:v>62</c:v>
                </c:pt>
                <c:pt idx="2">
                  <c:v>3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35F-46E2-83CF-B3C9A3DB6B3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Sheet3!$C$30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9FC-4448-944E-EF8721A0AA0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9FC-4448-944E-EF8721A0AA0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9FC-4448-944E-EF8721A0AA0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9FC-4448-944E-EF8721A0AA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Sheet3!$D$29:$G$29</c:f>
              <c:strCache>
                <c:ptCount val="4"/>
                <c:pt idx="0">
                  <c:v>DuDi DN</c:v>
                </c:pt>
                <c:pt idx="1">
                  <c:v>DuDi LN</c:v>
                </c:pt>
                <c:pt idx="2">
                  <c:v>Wirausaha</c:v>
                </c:pt>
                <c:pt idx="3">
                  <c:v>Lain-lain</c:v>
                </c:pt>
              </c:strCache>
            </c:strRef>
          </c:cat>
          <c:val>
            <c:numRef>
              <c:f>Sheet3!$D$30:$G$30</c:f>
              <c:numCache>
                <c:formatCode>General</c:formatCode>
                <c:ptCount val="4"/>
                <c:pt idx="0">
                  <c:v>63</c:v>
                </c:pt>
                <c:pt idx="1">
                  <c:v>15</c:v>
                </c:pt>
                <c:pt idx="2">
                  <c:v>2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9FC-4448-944E-EF8721A0AA0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Sheet3!$C$32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C0A-4068-87E7-110BABD1B70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C0A-4068-87E7-110BABD1B70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C0A-4068-87E7-110BABD1B70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C0A-4068-87E7-110BABD1B7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Sheet3!$D$31:$G$31</c:f>
              <c:strCache>
                <c:ptCount val="4"/>
                <c:pt idx="0">
                  <c:v>DuDi DN</c:v>
                </c:pt>
                <c:pt idx="1">
                  <c:v>DuDi LN</c:v>
                </c:pt>
                <c:pt idx="2">
                  <c:v>Wirausaha</c:v>
                </c:pt>
                <c:pt idx="3">
                  <c:v>Lain-lain</c:v>
                </c:pt>
              </c:strCache>
            </c:strRef>
          </c:cat>
          <c:val>
            <c:numRef>
              <c:f>Sheet3!$D$32:$G$32</c:f>
              <c:numCache>
                <c:formatCode>General</c:formatCode>
                <c:ptCount val="4"/>
                <c:pt idx="0">
                  <c:v>84</c:v>
                </c:pt>
                <c:pt idx="2">
                  <c:v>2</c:v>
                </c:pt>
                <c:pt idx="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C0A-4068-87E7-110BABD1B70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Sheet3!$C$34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4F-472B-BC9A-5116F8D33C7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4F-472B-BC9A-5116F8D33C7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34F-472B-BC9A-5116F8D33C7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34F-472B-BC9A-5116F8D33C75}"/>
              </c:ext>
            </c:extLst>
          </c:dPt>
          <c:cat>
            <c:strRef>
              <c:f>Sheet3!$D$33:$G$33</c:f>
              <c:strCache>
                <c:ptCount val="4"/>
                <c:pt idx="0">
                  <c:v>DuDi DN</c:v>
                </c:pt>
                <c:pt idx="1">
                  <c:v>DuDi LN</c:v>
                </c:pt>
                <c:pt idx="2">
                  <c:v>Wirausaha</c:v>
                </c:pt>
                <c:pt idx="3">
                  <c:v>Lain-lain</c:v>
                </c:pt>
              </c:strCache>
            </c:strRef>
          </c:cat>
          <c:val>
            <c:numRef>
              <c:f>Sheet3!$D$34:$G$34</c:f>
              <c:numCache>
                <c:formatCode>General</c:formatCode>
                <c:ptCount val="4"/>
                <c:pt idx="0">
                  <c:v>68</c:v>
                </c:pt>
                <c:pt idx="1">
                  <c:v>3</c:v>
                </c:pt>
                <c:pt idx="2">
                  <c:v>7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34F-472B-BC9A-5116F8D33C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5063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159F9-E55B-4A30-829F-052F58A6EA12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5063" y="6513513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CE1D9-0184-4745-94E6-4EAF9A58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21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3490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8896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625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2831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1477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0325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837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08064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80190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33309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6383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53882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0387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63310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12994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78382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40397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45420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92894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40089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98732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6284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68647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08733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44161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40482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08224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41895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98607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65147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24615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75695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5565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90605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47602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93263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60007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90017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62062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38344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93504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27807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57856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214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761552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214961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621678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410416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3587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4C83D-04AE-42AB-9532-2FE8A1FEF510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1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0076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7668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7730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358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715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B25D-EB5C-4084-88A8-08A6D4C1664B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D083-F3A2-40E1-9CDF-73383924C9C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610D29-FBFC-937D-202A-4ED9BFC3B3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EFDFA"/>
              </a:clrFrom>
              <a:clrTo>
                <a:srgbClr val="FEFD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9" b="-1"/>
          <a:stretch/>
        </p:blipFill>
        <p:spPr>
          <a:xfrm>
            <a:off x="-152400" y="-120044"/>
            <a:ext cx="12344400" cy="713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26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B25D-EB5C-4084-88A8-08A6D4C1664B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D083-F3A2-40E1-9CDF-73383924C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68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799" y="274644"/>
            <a:ext cx="297180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3" y="274644"/>
            <a:ext cx="8712201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B25D-EB5C-4084-88A8-08A6D4C1664B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D083-F3A2-40E1-9CDF-73383924C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2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B25D-EB5C-4084-88A8-08A6D4C1664B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D083-F3A2-40E1-9CDF-73383924C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92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B25D-EB5C-4084-88A8-08A6D4C1664B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D083-F3A2-40E1-9CDF-73383924C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3" y="1600206"/>
            <a:ext cx="584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3" y="1600206"/>
            <a:ext cx="584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B25D-EB5C-4084-88A8-08A6D4C1664B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D083-F3A2-40E1-9CDF-73383924C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62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B25D-EB5C-4084-88A8-08A6D4C1664B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D083-F3A2-40E1-9CDF-73383924C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98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B25D-EB5C-4084-88A8-08A6D4C1664B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D083-F3A2-40E1-9CDF-73383924C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59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B25D-EB5C-4084-88A8-08A6D4C1664B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D083-F3A2-40E1-9CDF-73383924C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5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6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12" indent="0">
              <a:buNone/>
              <a:defRPr sz="1200"/>
            </a:lvl2pPr>
            <a:lvl3pPr marL="914423" indent="0">
              <a:buNone/>
              <a:defRPr sz="1000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B25D-EB5C-4084-88A8-08A6D4C1664B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D083-F3A2-40E1-9CDF-73383924C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01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12" indent="0">
              <a:buNone/>
              <a:defRPr sz="1200"/>
            </a:lvl2pPr>
            <a:lvl3pPr marL="914423" indent="0">
              <a:buNone/>
              <a:defRPr sz="1000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B25D-EB5C-4084-88A8-08A6D4C1664B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D083-F3A2-40E1-9CDF-73383924C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72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2B25D-EB5C-4084-88A8-08A6D4C1664B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2D083-F3A2-40E1-9CDF-73383924C9C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F7E72F-AB82-FFA1-EEB1-7CDAE844A9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clrChange>
              <a:clrFrom>
                <a:srgbClr val="FEFDFA"/>
              </a:clrFrom>
              <a:clrTo>
                <a:srgbClr val="FEFD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9" b="-1"/>
          <a:stretch/>
        </p:blipFill>
        <p:spPr>
          <a:xfrm>
            <a:off x="-152400" y="-120044"/>
            <a:ext cx="12344400" cy="713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8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23" rtl="0" eaLnBrk="1" latinLnBrk="0" hangingPunct="1"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8" indent="-342908" algn="l" defTabSz="91442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69" indent="-285757" algn="l" defTabSz="91442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6" algn="l" defTabSz="91442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6" algn="l" defTabSz="91442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defTabSz="91442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12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11" Type="http://schemas.openxmlformats.org/officeDocument/2006/relationships/chart" Target="../charts/chart9.xml"/><Relationship Id="rId5" Type="http://schemas.openxmlformats.org/officeDocument/2006/relationships/chart" Target="../charts/chart3.xml"/><Relationship Id="rId10" Type="http://schemas.openxmlformats.org/officeDocument/2006/relationships/chart" Target="../charts/chart8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Alamat+Kantor+BPS+Asmat&amp;source=lmns&amp;rlz=1C1CHBF_enID878ID878&amp;hl=id&amp;sa=X&amp;ved=2ahUKEwjRvZz7-df4AhWei9gFHVAZC58Q_AUoAHoECAEQAA" TargetMode="External"/><Relationship Id="rId2" Type="http://schemas.openxmlformats.org/officeDocument/2006/relationships/hyperlink" Target="https://www.google.com/search?q=alamat+Balai+Pelatihan+KP+ambon&amp;rlz=1C1CHBF_enID878ID878&amp;biw=1366&amp;bih=625&amp;sxsrf=ALiCzsY6LCyKciHdDUiFErYaZWOi_zDT4w%3A1656686326390&amp;ei=9ga_YuTIF_-dseMPr9OK2AU&amp;ved=0ahUKEwjkm_S_9df4AhX_TmwGHa-pAlsQ4dUDCA0&amp;uact=5&amp;oq=alamat+Balai+Pelatihan+KP+ambon&amp;gs_lcp=Cgdnd3Mtd2l6EAM6BwgAEEcQsAM6CAgAEIAEELEDOgUIABCABDoECCMQJzoFCC4QgAQ6BggAEB4QFjoICAAQHhAPEBY6BAgAEA06CAgAEB4QDxANOgoIABAeEA8QCBANOgUIIRCgAToECCEQFToICCEQHhAWEB06BwghEAoQoAE6CgghEB4QDxAWEB1KBAhBGABKBAhGGABQ3glY9oEBYPOFAWgFcAF4AIAB2QGIAdYdkgEHMTAuMTguMpgBAKABAcgBCMABAQ&amp;sclient=gws-wi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search?q=Alamat+Kantor+Kelauatn+dan+Perikanan+Lumajang&amp;rlz=1C1CHBF_enID878ID878&amp;hl=id&amp;sxsrf=ALiCzsa8uDdLNZdCOIcfnRd1o7TvEblcTQ%3A1656687757957&amp;ei=jQy_YpeMOqS24t4PwI6U2Ag&amp;ved=0ahUKEwjXhsTq-tf4AhUkm9gFHUAHBYsQ4dUDCA0&amp;uact=5&amp;oq=Alamat+Kantor+Kelauatn+dan+Perikanan+Lumajang&amp;gs_lcp=Cgdnd3Mtd2l6EAM6BggAEB4QFjoGCCEQChAVOgcIIRAKEKABOggIIRAeEBYQHUoECEEYAUoECEYYAFC4BliTDmDRFGgBcAB4AIAB0AGIAaoJkgEFMC43LjGYAQCgAQHAAQE&amp;sclient=gws-wiz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Alamat+Kantor+BPS+Asmat&amp;source=lmns&amp;rlz=1C1CHBF_enID878ID878&amp;hl=id&amp;sa=X&amp;ved=2ahUKEwjRvZz7-df4AhWei9gFHVAZC58Q_AUoAHoECAEQAA" TargetMode="External"/><Relationship Id="rId2" Type="http://schemas.openxmlformats.org/officeDocument/2006/relationships/hyperlink" Target="https://www.google.com/search?q=Alamat+Kantor+Universitas+Pertahanan&amp;rlz=1C1CHBF_enID878ID878&amp;hl=id&amp;sxsrf=ALiCzsapz4CjZy5di8wjgQRaJEl21MVryw%3A1656688744302&amp;ei=aBC_Yr2NEtyhz7sP1Y6eiAQ&amp;ved=0ahUKEwi94e3A_tf4AhXc0HMBHVWHB0EQ4dUDCA0&amp;uact=5&amp;oq=Alamat+Kantor+Universitas+Pertahanan&amp;gs_lcp=Cgdnd3Mtd2l6EAMyBQghEKABMgUIIRCgATIICCEQHhAWEB0yCAghEB4QFhAdMggIIRAeEBYQHToHCAAQRxCwA0oECEEYAEoECEYYAFD4BVj4BWD5D2gBcAF4AIABmAGIAZgBkgEDMC4xmAEAoAECoAEByAEIwAEB&amp;sclient=gws-wiz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/search?q=Alamat+Kantor+Kelauatn+dan+Perikanan+Lumajang&amp;rlz=1C1CHBF_enID878ID878&amp;hl=id&amp;sxsrf=ALiCzsa8uDdLNZdCOIcfnRd1o7TvEblcTQ%3A1656687757957&amp;ei=jQy_YpeMOqS24t4PwI6U2Ag&amp;ved=0ahUKEwjXhsTq-tf4AhUkm9gFHUAHBYsQ4dUDCA0&amp;uact=5&amp;oq=Alamat+Kantor+Kelauatn+dan+Perikanan+Lumajang&amp;gs_lcp=Cgdnd3Mtd2l6EAM6BggAEB4QFjoGCCEQChAVOgcIIRAKEKABOggIIRAeEBYQHUoECEEYAUoECEYYAFC4BliTDmDRFGgBcAB4AIAB0AGIAaoJkgEFMC43LjGYAQCgAQHAAQE&amp;sclient=gws-wiz" TargetMode="External"/><Relationship Id="rId4" Type="http://schemas.openxmlformats.org/officeDocument/2006/relationships/hyperlink" Target="https://www.google.com/search?q=alamat+Balai+Pelatihan+dan+Penyuluhan+Ambon&amp;rlz=1C1CHBF_enID878ID878&amp;hl=id&amp;tbm=lcl&amp;sxsrf=ALiCzsZbwpHVq6MY0sig_AQ53j435Hn4Gg%3A1656689507874&amp;ei=YxO_Yur_NNGZmgfFnpGYBA&amp;oq=alamat+Balai+Pelatihan+dan+Penyuluhan+Ambon&amp;gs_l=psy-ab.3...135233.135233.0.136684.1.1.0.0.0.0.182.182.0j1.1.0....0...1c.2.64.psy-ab..0.0.0....0.wjyJfYDaOe4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Alamat+Kantor+BPS+Asmat&amp;source=lmns&amp;rlz=1C1CHBF_enID878ID878&amp;hl=id&amp;sa=X&amp;ved=2ahUKEwjRvZz7-df4AhWei9gFHVAZC58Q_AUoAHoECAEQAA" TargetMode="External"/><Relationship Id="rId2" Type="http://schemas.openxmlformats.org/officeDocument/2006/relationships/hyperlink" Target="https://www.google.com/search?q=Alamat+Kantor+Universitas+Pertahanan&amp;rlz=1C1CHBF_enID878ID878&amp;hl=id&amp;sxsrf=ALiCzsapz4CjZy5di8wjgQRaJEl21MVryw%3A1656688744302&amp;ei=aBC_Yr2NEtyhz7sP1Y6eiAQ&amp;ved=0ahUKEwi94e3A_tf4AhXc0HMBHVWHB0EQ4dUDCA0&amp;uact=5&amp;oq=Alamat+Kantor+Universitas+Pertahanan&amp;gs_lcp=Cgdnd3Mtd2l6EAMyBQghEKABMgUIIRCgATIICCEQHhAWEB0yCAghEB4QFhAdMggIIRAeEBYQHToHCAAQRxCwA0oECEEYAEoECEYYAFD4BVj4BWD5D2gBcAF4AIABmAGIAZgBkgEDMC4xmAEAoAECoAEByAEIwAEB&amp;sclient=gws-wiz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/search?q=Alamat+Kantor+Kelauatn+dan+Perikanan+Lumajang&amp;rlz=1C1CHBF_enID878ID878&amp;hl=id&amp;sxsrf=ALiCzsa8uDdLNZdCOIcfnRd1o7TvEblcTQ%3A1656687757957&amp;ei=jQy_YpeMOqS24t4PwI6U2Ag&amp;ved=0ahUKEwjXhsTq-tf4AhUkm9gFHUAHBYsQ4dUDCA0&amp;uact=5&amp;oq=Alamat+Kantor+Kelauatn+dan+Perikanan+Lumajang&amp;gs_lcp=Cgdnd3Mtd2l6EAM6BggAEB4QFjoGCCEQChAVOgcIIRAKEKABOggIIRAeEBYQHUoECEEYAUoECEYYAFC4BliTDmDRFGgBcAB4AIAB0AGIAaoJkgEFMC43LjGYAQCgAQHAAQE&amp;sclient=gws-wiz" TargetMode="External"/><Relationship Id="rId4" Type="http://schemas.openxmlformats.org/officeDocument/2006/relationships/hyperlink" Target="https://www.google.com/search?q=alamat+Balai+Pelatihan+dan+Penyuluhan+Ambon&amp;rlz=1C1CHBF_enID878ID878&amp;hl=id&amp;tbm=lcl&amp;sxsrf=ALiCzsZbwpHVq6MY0sig_AQ53j435Hn4Gg%3A1656689507874&amp;ei=YxO_Yur_NNGZmgfFnpGYBA&amp;oq=alamat+Balai+Pelatihan+dan+Penyuluhan+Ambon&amp;gs_l=psy-ab.3...135233.135233.0.136684.1.1.0.0.0.0.182.182.0j1.1.0....0...1c.2.64.psy-ab..0.0.0....0.wjyJfYDaOe4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Alamat+Kantor+BPS+Asmat&amp;source=lmns&amp;rlz=1C1CHBF_enID878ID878&amp;hl=id&amp;sa=X&amp;ved=2ahUKEwjRvZz7-df4AhWei9gFHVAZC58Q_AUoAHoECAEQAA" TargetMode="External"/><Relationship Id="rId2" Type="http://schemas.openxmlformats.org/officeDocument/2006/relationships/hyperlink" Target="https://www.google.com/search?q=alamat+Balai+Pelatihan+dan+Penyuluhan+Ambon&amp;rlz=1C1CHBF_enID878ID878&amp;hl=id&amp;tbm=lcl&amp;sxsrf=ALiCzsZbwpHVq6MY0sig_AQ53j435Hn4Gg%3A1656689507874&amp;ei=YxO_Yur_NNGZmgfFnpGYBA&amp;oq=alamat+Balai+Pelatihan+dan+Penyuluhan+Ambon&amp;gs_l=psy-ab.3...135233.135233.0.136684.1.1.0.0.0.0.182.182.0j1.1.0....0...1c.2.64.psy-ab..0.0.0....0.wjyJfYDaOe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search?q=Alamat+Kantor+Kelauatn+dan+Perikanan+Lumajang&amp;rlz=1C1CHBF_enID878ID878&amp;hl=id&amp;sxsrf=ALiCzsa8uDdLNZdCOIcfnRd1o7TvEblcTQ%3A1656687757957&amp;ei=jQy_YpeMOqS24t4PwI6U2Ag&amp;ved=0ahUKEwjXhsTq-tf4AhUkm9gFHUAHBYsQ4dUDCA0&amp;uact=5&amp;oq=Alamat+Kantor+Kelauatn+dan+Perikanan+Lumajang&amp;gs_lcp=Cgdnd3Mtd2l6EAM6BggAEB4QFjoGCCEQChAVOgcIIRAKEKABOggIIRAeEBYQHUoECEEYAUoECEYYAFC4BliTDmDRFGgBcAB4AIAB0AGIAaoJkgEFMC43LjGYAQCgAQHAAQE&amp;sclient=gws-wiz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alamat+Balai+Pelatihan+dan+Penyuluhan+Ambon&amp;rlz=1C1CHBF_enID878ID878&amp;hl=id&amp;tbm=lcl&amp;sxsrf=ALiCzsZbwpHVq6MY0sig_AQ53j435Hn4Gg%3A1656689507874&amp;ei=YxO_Yur_NNGZmgfFnpGYBA&amp;oq=alamat+Balai+Pelatihan+dan+Penyuluhan+Ambon&amp;gs_l=psy-ab.3...135233.135233.0.136684.1.1.0.0.0.0.182.182.0j1.1.0....0...1c.2.64.psy-ab..0.0.0....0.wjyJfYDaOe4" TargetMode="External"/><Relationship Id="rId2" Type="http://schemas.openxmlformats.org/officeDocument/2006/relationships/hyperlink" Target="https://www.google.com/search?q=Alamat+Kantor+BPS+Asmat&amp;source=lmns&amp;rlz=1C1CHBF_enID878ID878&amp;hl=id&amp;sa=X&amp;ved=2ahUKEwjRvZz7-df4AhWei9gFHVAZC58Q_AUoAHoECAEQA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search?q=Alamat+Kantor+Kelauatn+dan+Perikanan+Lumajang&amp;rlz=1C1CHBF_enID878ID878&amp;hl=id&amp;sxsrf=ALiCzsa8uDdLNZdCOIcfnRd1o7TvEblcTQ%3A1656687757957&amp;ei=jQy_YpeMOqS24t4PwI6U2Ag&amp;ved=0ahUKEwjXhsTq-tf4AhUkm9gFHUAHBYsQ4dUDCA0&amp;uact=5&amp;oq=Alamat+Kantor+Kelauatn+dan+Perikanan+Lumajang&amp;gs_lcp=Cgdnd3Mtd2l6EAM6BggAEB4QFjoGCCEQChAVOgcIIRAKEKABOggIIRAeEBYQHUoECEEYAUoECEYYAFC4BliTDmDRFGgBcAB4AIAB0AGIAaoJkgEFMC43LjGYAQCgAQHAAQE&amp;sclient=gws-wiz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alamat+Balai+Pelatihan+dan+Penyuluhan+Ambon&amp;rlz=1C1CHBF_enID878ID878&amp;hl=id&amp;tbm=lcl&amp;sxsrf=ALiCzsZbwpHVq6MY0sig_AQ53j435Hn4Gg%3A1656689507874&amp;ei=YxO_Yur_NNGZmgfFnpGYBA&amp;oq=alamat+Balai+Pelatihan+dan+Penyuluhan+Ambon&amp;gs_l=psy-ab.3...135233.135233.0.136684.1.1.0.0.0.0.182.182.0j1.1.0....0...1c.2.64.psy-ab..0.0.0....0.wjyJfYDaOe4" TargetMode="External"/><Relationship Id="rId2" Type="http://schemas.openxmlformats.org/officeDocument/2006/relationships/hyperlink" Target="https://www.google.com/search?q=Alamat+Kantor+BPS+Asmat&amp;source=lmns&amp;rlz=1C1CHBF_enID878ID878&amp;hl=id&amp;sa=X&amp;ved=2ahUKEwjRvZz7-df4AhWei9gFHVAZC58Q_AUoAHoECAEQA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search?q=Alamat+Kantor+Kelauatn+dan+Perikanan+Lumajang&amp;rlz=1C1CHBF_enID878ID878&amp;hl=id&amp;sxsrf=ALiCzsa8uDdLNZdCOIcfnRd1o7TvEblcTQ%3A1656687757957&amp;ei=jQy_YpeMOqS24t4PwI6U2Ag&amp;ved=0ahUKEwjXhsTq-tf4AhUkm9gFHUAHBYsQ4dUDCA0&amp;uact=5&amp;oq=Alamat+Kantor+Kelauatn+dan+Perikanan+Lumajang&amp;gs_lcp=Cgdnd3Mtd2l6EAM6BggAEB4QFjoGCCEQChAVOgcIIRAKEKABOggIIRAeEBYQHUoECEEYAUoECEYYAFC4BliTDmDRFGgBcAB4AIAB0AGIAaoJkgEFMC43LjGYAQCgAQHAAQE&amp;sclient=gws-wiz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Alamat+Kantor+Kelauatn+dan+Perikanan+Lumajang&amp;rlz=1C1CHBF_enID878ID878&amp;hl=id&amp;sxsrf=ALiCzsa8uDdLNZdCOIcfnRd1o7TvEblcTQ%3A1656687757957&amp;ei=jQy_YpeMOqS24t4PwI6U2Ag&amp;ved=0ahUKEwjXhsTq-tf4AhUkm9gFHUAHBYsQ4dUDCA0&amp;uact=5&amp;oq=Alamat+Kantor+Kelauatn+dan+Perikanan+Lumajang&amp;gs_lcp=Cgdnd3Mtd2l6EAM6BggAEB4QFjoGCCEQChAVOgcIIRAKEKABOggIIRAeEBYQHUoECEEYAUoECEYYAFC4BliTDmDRFGgBcAB4AIAB0AGIAaoJkgEFMC43LjGYAQCgAQHAAQE&amp;sclient=gws-wiz" TargetMode="External"/><Relationship Id="rId2" Type="http://schemas.openxmlformats.org/officeDocument/2006/relationships/hyperlink" Target="https://www.google.com/search?q=Alamat+Kantor+BPS+Asmat&amp;source=lmns&amp;rlz=1C1CHBF_enID878ID878&amp;hl=id&amp;sa=X&amp;ved=2ahUKEwjRvZz7-df4AhWei9gFHVAZC58Q_AUoAHoECAEQAA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Alamat+Kantor+Kelauatn+dan+Perikanan+Lumajang&amp;rlz=1C1CHBF_enID878ID878&amp;hl=id&amp;sxsrf=ALiCzsa8uDdLNZdCOIcfnRd1o7TvEblcTQ%3A1656687757957&amp;ei=jQy_YpeMOqS24t4PwI6U2Ag&amp;ved=0ahUKEwjXhsTq-tf4AhUkm9gFHUAHBYsQ4dUDCA0&amp;uact=5&amp;oq=Alamat+Kantor+Kelauatn+dan+Perikanan+Lumajang&amp;gs_lcp=Cgdnd3Mtd2l6EAM6BggAEB4QFjoGCCEQChAVOgcIIRAKEKABOggIIRAeEBYQHUoECEEYAUoECEYYAFC4BliTDmDRFGgBcAB4AIAB0AGIAaoJkgEFMC43LjGYAQCgAQHAAQE&amp;sclient=gws-wiz" TargetMode="External"/><Relationship Id="rId2" Type="http://schemas.openxmlformats.org/officeDocument/2006/relationships/hyperlink" Target="https://www.google.com/search?q=Alamat+Kantor+BPS+Asmat&amp;source=lmns&amp;rlz=1C1CHBF_enID878ID878&amp;hl=id&amp;sa=X&amp;ved=2ahUKEwjRvZz7-df4AhWei9gFHVAZC58Q_AUoAHoECAEQAA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Alamat+Kantor+Kelauatn+dan+Perikanan+Lumajang&amp;rlz=1C1CHBF_enID878ID878&amp;hl=id&amp;sxsrf=ALiCzsa8uDdLNZdCOIcfnRd1o7TvEblcTQ%3A1656687757957&amp;ei=jQy_YpeMOqS24t4PwI6U2Ag&amp;ved=0ahUKEwjXhsTq-tf4AhUkm9gFHUAHBYsQ4dUDCA0&amp;uact=5&amp;oq=Alamat+Kantor+Kelauatn+dan+Perikanan+Lumajang&amp;gs_lcp=Cgdnd3Mtd2l6EAM6BggAEB4QFjoGCCEQChAVOgcIIRAKEKABOggIIRAeEBYQHUoECEEYAUoECEYYAFC4BliTDmDRFGgBcAB4AIAB0AGIAaoJkgEFMC43LjGYAQCgAQHAAQE&amp;sclient=gws-wiz" TargetMode="External"/><Relationship Id="rId2" Type="http://schemas.openxmlformats.org/officeDocument/2006/relationships/hyperlink" Target="https://www.google.com/search?q=Alamat+Kantor+BPS+Asmat&amp;source=lmns&amp;rlz=1C1CHBF_enID878ID878&amp;hl=id&amp;sa=X&amp;ved=2ahUKEwjRvZz7-df4AhWei9gFHVAZC58Q_AUoAHoECAEQAA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Alamat+Kantor+Kelauatn+dan+Perikanan+Lumajang&amp;rlz=1C1CHBF_enID878ID878&amp;hl=id&amp;sxsrf=ALiCzsa8uDdLNZdCOIcfnRd1o7TvEblcTQ%3A1656687757957&amp;ei=jQy_YpeMOqS24t4PwI6U2Ag&amp;ved=0ahUKEwjXhsTq-tf4AhUkm9gFHUAHBYsQ4dUDCA0&amp;uact=5&amp;oq=Alamat+Kantor+Kelauatn+dan+Perikanan+Lumajang&amp;gs_lcp=Cgdnd3Mtd2l6EAM6BggAEB4QFjoGCCEQChAVOgcIIRAKEKABOggIIRAeEBYQHUoECEEYAUoECEYYAFC4BliTDmDRFGgBcAB4AIAB0AGIAaoJkgEFMC43LjGYAQCgAQHAAQE&amp;sclient=gws-wiz" TargetMode="External"/><Relationship Id="rId2" Type="http://schemas.openxmlformats.org/officeDocument/2006/relationships/hyperlink" Target="https://www.google.com/search?q=Alamat+Kantor+BPS+Asmat&amp;source=lmns&amp;rlz=1C1CHBF_enID878ID878&amp;hl=id&amp;sa=X&amp;ved=2ahUKEwjRvZz7-df4AhWei9gFHVAZC58Q_AUoAHoECAEQAA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Alamat+Kantor+Kelauatn+dan+Perikanan+Lumajang&amp;rlz=1C1CHBF_enID878ID878&amp;hl=id&amp;sxsrf=ALiCzsa8uDdLNZdCOIcfnRd1o7TvEblcTQ%3A1656687757957&amp;ei=jQy_YpeMOqS24t4PwI6U2Ag&amp;ved=0ahUKEwjXhsTq-tf4AhUkm9gFHUAHBYsQ4dUDCA0&amp;uact=5&amp;oq=Alamat+Kantor+Kelauatn+dan+Perikanan+Lumajang&amp;gs_lcp=Cgdnd3Mtd2l6EAM6BggAEB4QFjoGCCEQChAVOgcIIRAKEKABOggIIRAeEBYQHUoECEEYAUoECEYYAFC4BliTDmDRFGgBcAB4AIAB0AGIAaoJkgEFMC43LjGYAQCgAQHAAQE&amp;sclient=gws-wiz" TargetMode="External"/><Relationship Id="rId2" Type="http://schemas.openxmlformats.org/officeDocument/2006/relationships/hyperlink" Target="https://www.google.com/search?q=Alamat+Kantor+BPS+Asmat&amp;source=lmns&amp;rlz=1C1CHBF_enID878ID878&amp;hl=id&amp;sa=X&amp;ved=2ahUKEwjRvZz7-df4AhWei9gFHVAZC58Q_AUoAHoECAEQAA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Alamat+Kantor+Kelauatn+dan+Perikanan+Lumajang&amp;rlz=1C1CHBF_enID878ID878&amp;hl=id&amp;sxsrf=ALiCzsa8uDdLNZdCOIcfnRd1o7TvEblcTQ%3A1656687757957&amp;ei=jQy_YpeMOqS24t4PwI6U2Ag&amp;ved=0ahUKEwjXhsTq-tf4AhUkm9gFHUAHBYsQ4dUDCA0&amp;uact=5&amp;oq=Alamat+Kantor+Kelauatn+dan+Perikanan+Lumajang&amp;gs_lcp=Cgdnd3Mtd2l6EAM6BggAEB4QFjoGCCEQChAVOgcIIRAKEKABOggIIRAeEBYQHUoECEEYAUoECEYYAFC4BliTDmDRFGgBcAB4AIAB0AGIAaoJkgEFMC43LjGYAQCgAQHAAQE&amp;sclient=gws-wiz" TargetMode="External"/><Relationship Id="rId2" Type="http://schemas.openxmlformats.org/officeDocument/2006/relationships/hyperlink" Target="https://www.google.com/search?q=Alamat+Kantor+BPS+Asmat&amp;source=lmns&amp;rlz=1C1CHBF_enID878ID878&amp;hl=id&amp;sa=X&amp;ved=2ahUKEwjRvZz7-df4AhWei9gFHVAZC58Q_AUoAHoECAEQAA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Alamat+Kantor+Kelauatn+dan+Perikanan+Lumajang&amp;rlz=1C1CHBF_enID878ID878&amp;hl=id&amp;sxsrf=ALiCzsa8uDdLNZdCOIcfnRd1o7TvEblcTQ%3A1656687757957&amp;ei=jQy_YpeMOqS24t4PwI6U2Ag&amp;ved=0ahUKEwjXhsTq-tf4AhUkm9gFHUAHBYsQ4dUDCA0&amp;uact=5&amp;oq=Alamat+Kantor+Kelauatn+dan+Perikanan+Lumajang&amp;gs_lcp=Cgdnd3Mtd2l6EAM6BggAEB4QFjoGCCEQChAVOgcIIRAKEKABOggIIRAeEBYQHUoECEEYAUoECEYYAFC4BliTDmDRFGgBcAB4AIAB0AGIAaoJkgEFMC43LjGYAQCgAQHAAQE&amp;sclient=gws-wiz" TargetMode="External"/><Relationship Id="rId2" Type="http://schemas.openxmlformats.org/officeDocument/2006/relationships/hyperlink" Target="https://www.google.com/search?q=Alamat+Kantor+BPS+Asmat&amp;source=lmns&amp;rlz=1C1CHBF_enID878ID878&amp;hl=id&amp;sa=X&amp;ved=2ahUKEwjRvZz7-df4AhWei9gFHVAZC58Q_AUoAHoECAEQAA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Alamat+Kantor+Kelauatn+dan+Perikanan+Lumajang&amp;rlz=1C1CHBF_enID878ID878&amp;hl=id&amp;sxsrf=ALiCzsa8uDdLNZdCOIcfnRd1o7TvEblcTQ%3A1656687757957&amp;ei=jQy_YpeMOqS24t4PwI6U2Ag&amp;ved=0ahUKEwjXhsTq-tf4AhUkm9gFHUAHBYsQ4dUDCA0&amp;uact=5&amp;oq=Alamat+Kantor+Kelauatn+dan+Perikanan+Lumajang&amp;gs_lcp=Cgdnd3Mtd2l6EAM6BggAEB4QFjoGCCEQChAVOgcIIRAKEKABOggIIRAeEBYQHUoECEEYAUoECEYYAFC4BliTDmDRFGgBcAB4AIAB0AGIAaoJkgEFMC43LjGYAQCgAQHAAQE&amp;sclient=gws-wiz" TargetMode="External"/><Relationship Id="rId2" Type="http://schemas.openxmlformats.org/officeDocument/2006/relationships/hyperlink" Target="https://www.google.com/search?q=Alamat+Kantor+BPS+Asmat&amp;source=lmns&amp;rlz=1C1CHBF_enID878ID878&amp;hl=id&amp;sa=X&amp;ved=2ahUKEwjRvZz7-df4AhWei9gFHVAZC58Q_AUoAHoECAEQAA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Alamat+Kantor+Kelauatn+dan+Perikanan+Lumajang&amp;rlz=1C1CHBF_enID878ID878&amp;hl=id&amp;sxsrf=ALiCzsa8uDdLNZdCOIcfnRd1o7TvEblcTQ%3A1656687757957&amp;ei=jQy_YpeMOqS24t4PwI6U2Ag&amp;ved=0ahUKEwjXhsTq-tf4AhUkm9gFHUAHBYsQ4dUDCA0&amp;uact=5&amp;oq=Alamat+Kantor+Kelauatn+dan+Perikanan+Lumajang&amp;gs_lcp=Cgdnd3Mtd2l6EAM6BggAEB4QFjoGCCEQChAVOgcIIRAKEKABOggIIRAeEBYQHUoECEEYAUoECEYYAFC4BliTDmDRFGgBcAB4AIAB0AGIAaoJkgEFMC43LjGYAQCgAQHAAQE&amp;sclient=gws-wiz" TargetMode="External"/><Relationship Id="rId2" Type="http://schemas.openxmlformats.org/officeDocument/2006/relationships/hyperlink" Target="https://www.google.com/search?q=Alamat+Kantor+BPS+Asmat&amp;source=lmns&amp;rlz=1C1CHBF_enID878ID878&amp;hl=id&amp;sa=X&amp;ved=2ahUKEwjRvZz7-df4AhWei9gFHVAZC58Q_AUoAHoECAEQA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q=alamat+kantor+psdkp+pusat&amp;rlz=1C1CHBF_enID878ID878&amp;biw=1366&amp;bih=625&amp;tbm=lcl&amp;sxsrf=ALiCzsYgYRxG8_86NcmO8kS9M7cDXxo7jQ%3A1656745747215&amp;ei=E--_YvrkDMXN3LUP6oWw0AU&amp;oq=alamat+kantor+psdkp+pusat&amp;gs_l=psy-ab.3..33i160k1l2.9929.15638.0.16532.18.16.2.0.0.0.200.1849.6j9j1.16.0....0...1c.1.64.psy-ab..0.18.1848...35i39k1j33i10i160k1j33i30i22i29k1.0.SQpCqSBaxTY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petrosea+alamat&amp;rlz=1C1CHBF_enID878ID878&amp;biw=1366&amp;bih=625&amp;tbm=lcl&amp;sxsrf=ALiCzsY5r_SZLYu9UbwYtCHXnDaMzQIJIg%3A1656746005530&amp;ei=FfC_Yqv-H_bBjuMPpOytmAc&amp;oq=+Petrosea&amp;gs_l=psy-ab.1.1.0i512i433k1j0i67k1l3j0i30i7k1j0i512k1j0i30i7k1j0i512k1l2j0i30i7k1.4568.4568.0.6607.1.1.0.0.0.0.125.125.0j1.1.0....0...1c.1.64.psy-ab..0.1.124....0.MpMg0yceO1A" TargetMode="External"/><Relationship Id="rId2" Type="http://schemas.openxmlformats.org/officeDocument/2006/relationships/hyperlink" Target="https://www.google.com/search?q=alamat+kantor+psdkp+pusat&amp;rlz=1C1CHBF_enID878ID878&amp;biw=1366&amp;bih=625&amp;tbm=lcl&amp;sxsrf=ALiCzsYgYRxG8_86NcmO8kS9M7cDXxo7jQ%3A1656745747215&amp;ei=E--_YvrkDMXN3LUP6oWw0AU&amp;oq=alamat+kantor+psdkp+pusat&amp;gs_l=psy-ab.3..33i160k1l2.9929.15638.0.16532.18.16.2.0.0.0.200.1849.6j9j1.16.0....0...1c.1.64.psy-ab..0.18.1848...35i39k1j33i10i160k1j33i30i22i29k1.0.SQpCqSBaxTY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petrosea+alamat&amp;rlz=1C1CHBF_enID878ID878&amp;biw=1366&amp;bih=625&amp;tbm=lcl&amp;sxsrf=ALiCzsY5r_SZLYu9UbwYtCHXnDaMzQIJIg%3A1656746005530&amp;ei=FfC_Yqv-H_bBjuMPpOytmAc&amp;oq=+Petrosea&amp;gs_l=psy-ab.1.1.0i512i433k1j0i67k1l3j0i30i7k1j0i512k1j0i30i7k1j0i512k1l2j0i30i7k1.4568.4568.0.6607.1.1.0.0.0.0.125.125.0j1.1.0....0...1c.1.64.psy-ab..0.1.124....0.MpMg0yceO1A" TargetMode="External"/><Relationship Id="rId2" Type="http://schemas.openxmlformats.org/officeDocument/2006/relationships/hyperlink" Target="https://www.google.com/search?q=alamat+kantor+psdkp+pusat&amp;rlz=1C1CHBF_enID878ID878&amp;biw=1366&amp;bih=625&amp;tbm=lcl&amp;sxsrf=ALiCzsYgYRxG8_86NcmO8kS9M7cDXxo7jQ%3A1656745747215&amp;ei=E--_YvrkDMXN3LUP6oWw0AU&amp;oq=alamat+kantor+psdkp+pusat&amp;gs_l=psy-ab.3..33i160k1l2.9929.15638.0.16532.18.16.2.0.0.0.200.1849.6j9j1.16.0....0...1c.1.64.psy-ab..0.18.1848...35i39k1j33i10i160k1j33i30i22i29k1.0.SQpCqSBaxTY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rcRect l="17708" t="-7215" r="21875" b="100000"/>
          <a:stretch>
            <a:fillRect/>
          </a:stretch>
        </p:blipFill>
        <p:spPr>
          <a:xfrm>
            <a:off x="5296266" y="94684"/>
            <a:ext cx="3798195" cy="369621"/>
          </a:xfrm>
          <a:custGeom>
            <a:avLst/>
            <a:gdLst>
              <a:gd name="connsiteX0" fmla="*/ 0 w 4419600"/>
              <a:gd name="connsiteY0" fmla="*/ 0 h 430093"/>
              <a:gd name="connsiteX1" fmla="*/ 4419600 w 4419600"/>
              <a:gd name="connsiteY1" fmla="*/ 0 h 430093"/>
              <a:gd name="connsiteX2" fmla="*/ 4419600 w 4419600"/>
              <a:gd name="connsiteY2" fmla="*/ 430093 h 430093"/>
              <a:gd name="connsiteX3" fmla="*/ 0 w 4419600"/>
              <a:gd name="connsiteY3" fmla="*/ 430093 h 430093"/>
              <a:gd name="connsiteX4" fmla="*/ 0 w 4419600"/>
              <a:gd name="connsiteY4" fmla="*/ 0 h 43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600" h="430093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AutoShape 2" descr="Id &amp; Name Tag Icon - 6429 - Dry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881" y="-228600"/>
            <a:ext cx="5502519" cy="3673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9"/>
          <a:stretch/>
        </p:blipFill>
        <p:spPr>
          <a:xfrm>
            <a:off x="6527800" y="3397857"/>
            <a:ext cx="5243200" cy="3206143"/>
          </a:xfrm>
          <a:prstGeom prst="rect">
            <a:avLst/>
          </a:prstGeom>
        </p:spPr>
      </p:pic>
      <p:sp>
        <p:nvSpPr>
          <p:cNvPr id="9" name="Google Shape;93;p1">
            <a:extLst>
              <a:ext uri="{FF2B5EF4-FFF2-40B4-BE49-F238E27FC236}">
                <a16:creationId xmlns:a16="http://schemas.microsoft.com/office/drawing/2014/main" id="{79691316-19C0-C419-2036-098B34D72DA8}"/>
              </a:ext>
            </a:extLst>
          </p:cNvPr>
          <p:cNvSpPr txBox="1"/>
          <p:nvPr/>
        </p:nvSpPr>
        <p:spPr>
          <a:xfrm>
            <a:off x="40759" y="2321239"/>
            <a:ext cx="6253122" cy="261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SEBARAN LULUSAN 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POLITEKNIK KELAUTAN DAN PERIKANAN SORONG</a:t>
            </a:r>
            <a:endParaRPr sz="2000" b="1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TAHUN 2012 - 2021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 </a:t>
            </a:r>
            <a:r>
              <a:rPr lang="en-US" sz="20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Juni</a:t>
            </a:r>
            <a:r>
              <a:rPr lang="en-US" sz="20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7587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DI INDUSTRI DALAM NEGERI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A7C2-D505-5763-D8FB-A77CB7C3FB8B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 err="1"/>
              <a:t>Profil</a:t>
            </a:r>
            <a:r>
              <a:rPr lang="en-US" sz="1600" i="1" dirty="0"/>
              <a:t>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di </a:t>
            </a:r>
            <a:r>
              <a:rPr lang="en-US" sz="1600" i="1" dirty="0" err="1"/>
              <a:t>Industri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2FEA687-90E2-21C3-16D9-FA579C63A7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939179"/>
              </p:ext>
            </p:extLst>
          </p:nvPr>
        </p:nvGraphicFramePr>
        <p:xfrm>
          <a:off x="609600" y="1154548"/>
          <a:ext cx="11095364" cy="4965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409">
                  <a:extLst>
                    <a:ext uri="{9D8B030D-6E8A-4147-A177-3AD203B41FA5}">
                      <a16:colId xmlns:a16="http://schemas.microsoft.com/office/drawing/2014/main" val="1320090125"/>
                    </a:ext>
                  </a:extLst>
                </a:gridCol>
                <a:gridCol w="2253810">
                  <a:extLst>
                    <a:ext uri="{9D8B030D-6E8A-4147-A177-3AD203B41FA5}">
                      <a16:colId xmlns:a16="http://schemas.microsoft.com/office/drawing/2014/main" val="4174660951"/>
                    </a:ext>
                  </a:extLst>
                </a:gridCol>
                <a:gridCol w="1193110">
                  <a:extLst>
                    <a:ext uri="{9D8B030D-6E8A-4147-A177-3AD203B41FA5}">
                      <a16:colId xmlns:a16="http://schemas.microsoft.com/office/drawing/2014/main" val="3127263105"/>
                    </a:ext>
                  </a:extLst>
                </a:gridCol>
                <a:gridCol w="1983827">
                  <a:extLst>
                    <a:ext uri="{9D8B030D-6E8A-4147-A177-3AD203B41FA5}">
                      <a16:colId xmlns:a16="http://schemas.microsoft.com/office/drawing/2014/main" val="1949511042"/>
                    </a:ext>
                  </a:extLst>
                </a:gridCol>
                <a:gridCol w="1305668">
                  <a:extLst>
                    <a:ext uri="{9D8B030D-6E8A-4147-A177-3AD203B41FA5}">
                      <a16:colId xmlns:a16="http://schemas.microsoft.com/office/drawing/2014/main" val="3538219810"/>
                    </a:ext>
                  </a:extLst>
                </a:gridCol>
                <a:gridCol w="1072111">
                  <a:extLst>
                    <a:ext uri="{9D8B030D-6E8A-4147-A177-3AD203B41FA5}">
                      <a16:colId xmlns:a16="http://schemas.microsoft.com/office/drawing/2014/main" val="1709281959"/>
                    </a:ext>
                  </a:extLst>
                </a:gridCol>
                <a:gridCol w="990507">
                  <a:extLst>
                    <a:ext uri="{9D8B030D-6E8A-4147-A177-3AD203B41FA5}">
                      <a16:colId xmlns:a16="http://schemas.microsoft.com/office/drawing/2014/main" val="326951952"/>
                    </a:ext>
                  </a:extLst>
                </a:gridCol>
                <a:gridCol w="1679922">
                  <a:extLst>
                    <a:ext uri="{9D8B030D-6E8A-4147-A177-3AD203B41FA5}">
                      <a16:colId xmlns:a16="http://schemas.microsoft.com/office/drawing/2014/main" val="3159272915"/>
                    </a:ext>
                  </a:extLst>
                </a:gridCol>
              </a:tblGrid>
              <a:tr h="57379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TAHUN LULUS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NAMA PERUSAHAAN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JENIS USAHA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GAJI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231778530"/>
                  </a:ext>
                </a:extLst>
              </a:tr>
              <a:tr h="1004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(Rp)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787645"/>
                  </a:ext>
                </a:extLst>
              </a:tr>
              <a:tr h="281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Arif Rudianto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</a:rPr>
                        <a:t>Alfa </a:t>
                      </a:r>
                      <a:r>
                        <a:rPr lang="en-US" sz="1100" u="none" strike="noStrike" dirty="0" err="1">
                          <a:effectLst/>
                        </a:rPr>
                        <a:t>Kurnia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ABK Kapal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3,200,000.00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934105329"/>
                  </a:ext>
                </a:extLst>
              </a:tr>
              <a:tr h="281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Budiono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</a:rPr>
                        <a:t>Alfa </a:t>
                      </a:r>
                      <a:r>
                        <a:rPr lang="en-US" sz="1100" u="none" strike="noStrike" dirty="0" err="1">
                          <a:effectLst/>
                        </a:rPr>
                        <a:t>Kurnia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ABK Kapal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3,200,000.00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720104335"/>
                  </a:ext>
                </a:extLst>
              </a:tr>
              <a:tr h="281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Edmondus Vatani Kamokaimu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Alfa Kurnia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</a:rPr>
                        <a:t>Pengolahan</a:t>
                      </a:r>
                      <a:r>
                        <a:rPr lang="en-US" sz="1100" u="none" strike="noStrike" dirty="0">
                          <a:effectLst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ABK Kapal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3,200,000.00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0812 6125 1471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923196031"/>
                  </a:ext>
                </a:extLst>
              </a:tr>
              <a:tr h="281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Engel Titus Mamori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Alfa Kurnia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ABK Kapal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3,200,000.00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85244524707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328004496"/>
                  </a:ext>
                </a:extLst>
              </a:tr>
              <a:tr h="281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Jonas Kosay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Alfa Kurnia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</a:rPr>
                        <a:t>Pengolahan</a:t>
                      </a:r>
                      <a:r>
                        <a:rPr lang="en-US" sz="1100" u="none" strike="noStrike" dirty="0">
                          <a:effectLst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ABK Kapal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3,200,000.00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0952 4001 1002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543419065"/>
                  </a:ext>
                </a:extLst>
              </a:tr>
              <a:tr h="281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Harpah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Tunggal Perkasa Vannamei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Budidaya Udang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Teknisi Tambak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0812 4056 7464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999334221"/>
                  </a:ext>
                </a:extLst>
              </a:tr>
              <a:tr h="281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Mega Oktavia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Tunggal Perkasa Vannamei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Budidaya Udang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</a:rPr>
                        <a:t>Teknisi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Tambak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0853 4457 6958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117070645"/>
                  </a:ext>
                </a:extLst>
              </a:tr>
              <a:tr h="281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Eusibius Fabas Siki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Tunggal Perkasa Vannamei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Budidaya Udang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Teknisi Tambak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784932106"/>
                  </a:ext>
                </a:extLst>
              </a:tr>
              <a:tr h="281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Tri Mulyani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Tunggal Perkasa Vannamei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Budidaya Udang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Teknisi Tambak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82187422839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629520782"/>
                  </a:ext>
                </a:extLst>
              </a:tr>
              <a:tr h="281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Fikar Jumasman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Tunggal Perkasa Vannamei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Budidaya Udang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</a:rPr>
                        <a:t>Teknisi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Tambak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730237195"/>
                  </a:ext>
                </a:extLst>
              </a:tr>
              <a:tr h="281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Muh. Rizky Fauzan Ab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Tunggal Perkasa Vannamei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Budidaya Udang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</a:rPr>
                        <a:t>Teknisi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Tambak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942132479"/>
                  </a:ext>
                </a:extLst>
              </a:tr>
              <a:tr h="281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Harbiyansyah Ariwardana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Tunggal Perkasa Vannamei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Budidaya Udang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Teknisi Tambak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81247820694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627477156"/>
                  </a:ext>
                </a:extLst>
              </a:tr>
              <a:tr h="281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Imanuel M.A. Imbab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Tunggal Perkasa Vannamei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Budidaya Udang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Teknisi Tambak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81247698042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068979444"/>
                  </a:ext>
                </a:extLst>
              </a:tr>
              <a:tr h="281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Jenny Gergoriana Yaung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Tunggal Perkasa Vannamei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Budidaya Udang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Teknisi Tambak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82336315309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245663765"/>
                  </a:ext>
                </a:extLst>
              </a:tr>
              <a:tr h="281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Ferosince Kalansina Woisiri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Tunggal Perkasa Vannamei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Budidaya Udang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Teknisi Tambak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81324667439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033299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4816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DI INDUSTRI DALAM NEGERI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A7C2-D505-5763-D8FB-A77CB7C3FB8B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 err="1"/>
              <a:t>Profil</a:t>
            </a:r>
            <a:r>
              <a:rPr lang="en-US" sz="1600" i="1" dirty="0"/>
              <a:t>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di </a:t>
            </a:r>
            <a:r>
              <a:rPr lang="en-US" sz="1600" i="1" dirty="0" err="1"/>
              <a:t>Industri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2A1C0D1-1703-5379-4145-63A131979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209750"/>
              </p:ext>
            </p:extLst>
          </p:nvPr>
        </p:nvGraphicFramePr>
        <p:xfrm>
          <a:off x="228600" y="1092914"/>
          <a:ext cx="11582399" cy="4926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1460608971"/>
                    </a:ext>
                  </a:extLst>
                </a:gridCol>
                <a:gridCol w="2386608">
                  <a:extLst>
                    <a:ext uri="{9D8B030D-6E8A-4147-A177-3AD203B41FA5}">
                      <a16:colId xmlns:a16="http://schemas.microsoft.com/office/drawing/2014/main" val="2128994107"/>
                    </a:ext>
                  </a:extLst>
                </a:gridCol>
                <a:gridCol w="1245482">
                  <a:extLst>
                    <a:ext uri="{9D8B030D-6E8A-4147-A177-3AD203B41FA5}">
                      <a16:colId xmlns:a16="http://schemas.microsoft.com/office/drawing/2014/main" val="1609317261"/>
                    </a:ext>
                  </a:extLst>
                </a:gridCol>
                <a:gridCol w="2070908">
                  <a:extLst>
                    <a:ext uri="{9D8B030D-6E8A-4147-A177-3AD203B41FA5}">
                      <a16:colId xmlns:a16="http://schemas.microsoft.com/office/drawing/2014/main" val="3141822830"/>
                    </a:ext>
                  </a:extLst>
                </a:gridCol>
                <a:gridCol w="1362981">
                  <a:extLst>
                    <a:ext uri="{9D8B030D-6E8A-4147-A177-3AD203B41FA5}">
                      <a16:colId xmlns:a16="http://schemas.microsoft.com/office/drawing/2014/main" val="3285115960"/>
                    </a:ext>
                  </a:extLst>
                </a:gridCol>
                <a:gridCol w="1119172">
                  <a:extLst>
                    <a:ext uri="{9D8B030D-6E8A-4147-A177-3AD203B41FA5}">
                      <a16:colId xmlns:a16="http://schemas.microsoft.com/office/drawing/2014/main" val="3238992945"/>
                    </a:ext>
                  </a:extLst>
                </a:gridCol>
                <a:gridCol w="1033985">
                  <a:extLst>
                    <a:ext uri="{9D8B030D-6E8A-4147-A177-3AD203B41FA5}">
                      <a16:colId xmlns:a16="http://schemas.microsoft.com/office/drawing/2014/main" val="3928615109"/>
                    </a:ext>
                  </a:extLst>
                </a:gridCol>
                <a:gridCol w="1753663">
                  <a:extLst>
                    <a:ext uri="{9D8B030D-6E8A-4147-A177-3AD203B41FA5}">
                      <a16:colId xmlns:a16="http://schemas.microsoft.com/office/drawing/2014/main" val="3257409566"/>
                    </a:ext>
                  </a:extLst>
                </a:gridCol>
              </a:tblGrid>
              <a:tr h="32413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NO</a:t>
                      </a:r>
                      <a:endParaRPr lang="en-US" sz="13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>
                          <a:effectLst/>
                        </a:rPr>
                        <a:t>NAMA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TAHUN LULUS</a:t>
                      </a:r>
                      <a:endParaRPr lang="en-US" sz="13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NAMA PERUSAHAAN</a:t>
                      </a:r>
                      <a:endParaRPr lang="en-US" sz="13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JENIS USAHA</a:t>
                      </a:r>
                      <a:endParaRPr lang="en-US" sz="13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JABATAN</a:t>
                      </a:r>
                      <a:endParaRPr lang="en-US" sz="13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GAJI</a:t>
                      </a:r>
                      <a:endParaRPr lang="en-US" sz="13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NO. HP</a:t>
                      </a:r>
                      <a:endParaRPr lang="en-US" sz="13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894985832"/>
                  </a:ext>
                </a:extLst>
              </a:tr>
              <a:tr h="3371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(Rp)</a:t>
                      </a:r>
                      <a:endParaRPr lang="en-US" sz="13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661790"/>
                  </a:ext>
                </a:extLst>
              </a:tr>
              <a:tr h="285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</a:rPr>
                        <a:t>Raden Azmi P. </a:t>
                      </a:r>
                      <a:r>
                        <a:rPr lang="en-US" sz="1100" u="none" strike="noStrike" dirty="0" err="1">
                          <a:effectLst/>
                        </a:rPr>
                        <a:t>Wardoyo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CV. Anugerah Seafood Mimika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ABK Kapal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673268793"/>
                  </a:ext>
                </a:extLst>
              </a:tr>
              <a:tr h="285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</a:rPr>
                        <a:t>Andes Gideon </a:t>
                      </a:r>
                      <a:r>
                        <a:rPr lang="en-US" sz="1100" u="none" strike="noStrike" dirty="0" err="1">
                          <a:effectLst/>
                        </a:rPr>
                        <a:t>Tamba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2020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CV. Anugerah Seafood Mimika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ABK Kapal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297082838"/>
                  </a:ext>
                </a:extLst>
              </a:tr>
              <a:tr h="285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Marten Luter Ovide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</a:rPr>
                        <a:t>CV. </a:t>
                      </a:r>
                      <a:r>
                        <a:rPr lang="en-US" sz="1100" u="none" strike="noStrike" dirty="0" err="1">
                          <a:effectLst/>
                        </a:rPr>
                        <a:t>Anugerah</a:t>
                      </a:r>
                      <a:r>
                        <a:rPr lang="en-US" sz="1100" u="none" strike="noStrike" dirty="0">
                          <a:effectLst/>
                        </a:rPr>
                        <a:t> Seafood </a:t>
                      </a:r>
                      <a:r>
                        <a:rPr lang="en-US" sz="1100" u="none" strike="noStrike" dirty="0" err="1">
                          <a:effectLst/>
                        </a:rPr>
                        <a:t>Mimika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ABK Kapal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0812 6125 1471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610508475"/>
                  </a:ext>
                </a:extLst>
              </a:tr>
              <a:tr h="285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Adi Suryanto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</a:rPr>
                        <a:t>CV. </a:t>
                      </a:r>
                      <a:r>
                        <a:rPr lang="en-US" sz="1100" u="none" strike="noStrike" dirty="0" err="1">
                          <a:effectLst/>
                        </a:rPr>
                        <a:t>Anugerah</a:t>
                      </a:r>
                      <a:r>
                        <a:rPr lang="en-US" sz="1100" u="none" strike="noStrike" dirty="0">
                          <a:effectLst/>
                        </a:rPr>
                        <a:t> Seafood </a:t>
                      </a:r>
                      <a:r>
                        <a:rPr lang="en-US" sz="1100" u="none" strike="noStrike" dirty="0" err="1">
                          <a:effectLst/>
                        </a:rPr>
                        <a:t>Mimika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ABK Kapal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85244524707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728831056"/>
                  </a:ext>
                </a:extLst>
              </a:tr>
              <a:tr h="285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Fitriyanti Latukau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CV. Madura Marina Lestari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</a:rPr>
                        <a:t>Budidaya</a:t>
                      </a:r>
                      <a:r>
                        <a:rPr lang="en-US" sz="1100" u="none" strike="noStrike" dirty="0">
                          <a:effectLst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Staf Budidaya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3,250,000.00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0952 4001 1002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201080893"/>
                  </a:ext>
                </a:extLst>
              </a:tr>
              <a:tr h="2722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Eva Diana Shera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CV. Madura Marina Lestari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</a:rPr>
                        <a:t>Budidaya</a:t>
                      </a:r>
                      <a:r>
                        <a:rPr lang="en-US" sz="1100" u="none" strike="noStrike" dirty="0">
                          <a:effectLst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Staf Budidaya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3,250,000.00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0812 4056 7464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858396225"/>
                  </a:ext>
                </a:extLst>
              </a:tr>
              <a:tr h="285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Abu Rizal Bakri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Mitralab Buana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</a:rPr>
                        <a:t>Penangkapan</a:t>
                      </a:r>
                      <a:r>
                        <a:rPr lang="en-US" sz="1100" u="none" strike="noStrike" dirty="0">
                          <a:effectLst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ABK Kapal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0853 4457 6958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827085586"/>
                  </a:ext>
                </a:extLst>
              </a:tr>
              <a:tr h="285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Azwar Anas Wael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Mitralab Buana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</a:rPr>
                        <a:t>ABK </a:t>
                      </a:r>
                      <a:r>
                        <a:rPr lang="en-US" sz="1100" u="none" strike="noStrike" dirty="0" err="1">
                          <a:effectLst/>
                        </a:rPr>
                        <a:t>Kapal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929875439"/>
                  </a:ext>
                </a:extLst>
              </a:tr>
              <a:tr h="285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Mara Huana Harahap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Mitralab Buana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</a:rPr>
                        <a:t>ABK </a:t>
                      </a:r>
                      <a:r>
                        <a:rPr lang="en-US" sz="1100" u="none" strike="noStrike" dirty="0" err="1">
                          <a:effectLst/>
                        </a:rPr>
                        <a:t>Kapal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82187422839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214416652"/>
                  </a:ext>
                </a:extLst>
              </a:tr>
              <a:tr h="285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Abd.  Rahman Latukau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Mitralab Buana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</a:rPr>
                        <a:t>ABK </a:t>
                      </a:r>
                      <a:r>
                        <a:rPr lang="en-US" sz="1100" u="none" strike="noStrike" dirty="0" err="1">
                          <a:effectLst/>
                        </a:rPr>
                        <a:t>Kapal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09487753"/>
                  </a:ext>
                </a:extLst>
              </a:tr>
              <a:tr h="285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Glen Laamena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Mitralab Buana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</a:rPr>
                        <a:t>ABK </a:t>
                      </a:r>
                      <a:r>
                        <a:rPr lang="en-US" sz="1100" u="none" strike="noStrike" dirty="0" err="1">
                          <a:effectLst/>
                        </a:rPr>
                        <a:t>Kapal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200595305"/>
                  </a:ext>
                </a:extLst>
              </a:tr>
              <a:tr h="285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Fadril Rahman Ulath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Mitralab Buana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ABK Kapal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81247820694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935147045"/>
                  </a:ext>
                </a:extLst>
              </a:tr>
              <a:tr h="285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Julius Kuruwai Kimun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Mitralab Buana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ABK Kapal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81247698042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911408761"/>
                  </a:ext>
                </a:extLst>
              </a:tr>
              <a:tr h="285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Julius Kuruwai Kimun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Mitralab Buana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ABK Kapal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82336315309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172104862"/>
                  </a:ext>
                </a:extLst>
              </a:tr>
              <a:tr h="285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Mario Rechar Renwarin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Mitralab Buana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ABK Kapal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81324667439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200457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213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DI INDUSTRI DALAM NEGERI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A7C2-D505-5763-D8FB-A77CB7C3FB8B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 err="1"/>
              <a:t>Profil</a:t>
            </a:r>
            <a:r>
              <a:rPr lang="en-US" sz="1600" i="1" dirty="0"/>
              <a:t>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di </a:t>
            </a:r>
            <a:r>
              <a:rPr lang="en-US" sz="1600" i="1" dirty="0" err="1"/>
              <a:t>Industri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8348BE8-EDBF-B56C-20D3-3DF8F27663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427425"/>
              </p:ext>
            </p:extLst>
          </p:nvPr>
        </p:nvGraphicFramePr>
        <p:xfrm>
          <a:off x="270986" y="1085987"/>
          <a:ext cx="11235215" cy="5054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526">
                  <a:extLst>
                    <a:ext uri="{9D8B030D-6E8A-4147-A177-3AD203B41FA5}">
                      <a16:colId xmlns:a16="http://schemas.microsoft.com/office/drawing/2014/main" val="4117391816"/>
                    </a:ext>
                  </a:extLst>
                </a:gridCol>
                <a:gridCol w="1898288">
                  <a:extLst>
                    <a:ext uri="{9D8B030D-6E8A-4147-A177-3AD203B41FA5}">
                      <a16:colId xmlns:a16="http://schemas.microsoft.com/office/drawing/2014/main" val="207103032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407085653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239380066"/>
                    </a:ext>
                  </a:extLst>
                </a:gridCol>
                <a:gridCol w="2001487">
                  <a:extLst>
                    <a:ext uri="{9D8B030D-6E8A-4147-A177-3AD203B41FA5}">
                      <a16:colId xmlns:a16="http://schemas.microsoft.com/office/drawing/2014/main" val="4084043592"/>
                    </a:ext>
                  </a:extLst>
                </a:gridCol>
                <a:gridCol w="1085625">
                  <a:extLst>
                    <a:ext uri="{9D8B030D-6E8A-4147-A177-3AD203B41FA5}">
                      <a16:colId xmlns:a16="http://schemas.microsoft.com/office/drawing/2014/main" val="3554746253"/>
                    </a:ext>
                  </a:extLst>
                </a:gridCol>
                <a:gridCol w="1002992">
                  <a:extLst>
                    <a:ext uri="{9D8B030D-6E8A-4147-A177-3AD203B41FA5}">
                      <a16:colId xmlns:a16="http://schemas.microsoft.com/office/drawing/2014/main" val="143433600"/>
                    </a:ext>
                  </a:extLst>
                </a:gridCol>
                <a:gridCol w="1701097">
                  <a:extLst>
                    <a:ext uri="{9D8B030D-6E8A-4147-A177-3AD203B41FA5}">
                      <a16:colId xmlns:a16="http://schemas.microsoft.com/office/drawing/2014/main" val="2996919478"/>
                    </a:ext>
                  </a:extLst>
                </a:gridCol>
              </a:tblGrid>
              <a:tr h="22413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NAMA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TAHUN LULUS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NAMA PERUSAHAAN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JENIS USAHA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GAJI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extLst>
                  <a:ext uri="{0D108BD9-81ED-4DB2-BD59-A6C34878D82A}">
                    <a16:rowId xmlns:a16="http://schemas.microsoft.com/office/drawing/2014/main" val="3214500789"/>
                  </a:ext>
                </a:extLst>
              </a:tr>
              <a:tr h="233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(Rp)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144963"/>
                  </a:ext>
                </a:extLst>
              </a:tr>
              <a:tr h="3586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Abdul Rachim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PERUM Perikanan Unit Merauke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ABK Kapal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extLst>
                  <a:ext uri="{0D108BD9-81ED-4DB2-BD59-A6C34878D82A}">
                    <a16:rowId xmlns:a16="http://schemas.microsoft.com/office/drawing/2014/main" val="3935053708"/>
                  </a:ext>
                </a:extLst>
              </a:tr>
              <a:tr h="3586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David Nauce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PERUM Perikanan Unit Merauke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ABK Kapal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extLst>
                  <a:ext uri="{0D108BD9-81ED-4DB2-BD59-A6C34878D82A}">
                    <a16:rowId xmlns:a16="http://schemas.microsoft.com/office/drawing/2014/main" val="254988981"/>
                  </a:ext>
                </a:extLst>
              </a:tr>
              <a:tr h="3586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Dwi Chameswara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</a:rPr>
                        <a:t>PERUM </a:t>
                      </a:r>
                      <a:r>
                        <a:rPr lang="en-US" sz="1100" u="none" strike="noStrike" dirty="0" err="1">
                          <a:effectLst/>
                        </a:rPr>
                        <a:t>Perikanan</a:t>
                      </a:r>
                      <a:r>
                        <a:rPr lang="en-US" sz="1100" u="none" strike="noStrike" dirty="0">
                          <a:effectLst/>
                        </a:rPr>
                        <a:t> Unit Merauke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ABK Kapal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0812 6125 1471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extLst>
                  <a:ext uri="{0D108BD9-81ED-4DB2-BD59-A6C34878D82A}">
                    <a16:rowId xmlns:a16="http://schemas.microsoft.com/office/drawing/2014/main" val="1871386587"/>
                  </a:ext>
                </a:extLst>
              </a:tr>
              <a:tr h="3586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Nimrot Masbaitubun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PERUM Perikanan Unit Merauke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ABK Kapal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85244524707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extLst>
                  <a:ext uri="{0D108BD9-81ED-4DB2-BD59-A6C34878D82A}">
                    <a16:rowId xmlns:a16="http://schemas.microsoft.com/office/drawing/2014/main" val="13055798"/>
                  </a:ext>
                </a:extLst>
              </a:tr>
              <a:tr h="3586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Ferdinanda Stelamaris Gebze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PERUM Perikanan Unit Merauke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Budidaya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3,250,000.00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0952 4001 1002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extLst>
                  <a:ext uri="{0D108BD9-81ED-4DB2-BD59-A6C34878D82A}">
                    <a16:rowId xmlns:a16="http://schemas.microsoft.com/office/drawing/2014/main" val="1271056285"/>
                  </a:ext>
                </a:extLst>
              </a:tr>
              <a:tr h="3586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Gregorius Agung Dau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PERUM Perikanan Unit Merauke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Budidaya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3,250,000.00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0812 4056 7464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extLst>
                  <a:ext uri="{0D108BD9-81ED-4DB2-BD59-A6C34878D82A}">
                    <a16:rowId xmlns:a16="http://schemas.microsoft.com/office/drawing/2014/main" val="296503793"/>
                  </a:ext>
                </a:extLst>
              </a:tr>
              <a:tr h="3586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Maria Magdalena K. Gebze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PERUM Perikanan Unit Merauke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</a:rPr>
                        <a:t>ABK </a:t>
                      </a:r>
                      <a:r>
                        <a:rPr lang="en-US" sz="1100" u="none" strike="noStrike" dirty="0" err="1">
                          <a:effectLst/>
                        </a:rPr>
                        <a:t>Kapal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0853 4457 6958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extLst>
                  <a:ext uri="{0D108BD9-81ED-4DB2-BD59-A6C34878D82A}">
                    <a16:rowId xmlns:a16="http://schemas.microsoft.com/office/drawing/2014/main" val="2627280241"/>
                  </a:ext>
                </a:extLst>
              </a:tr>
              <a:tr h="324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Siti Umarohmana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CV. Agrabinta Shrimp  Farm Cianjur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ABK Kapal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extLst>
                  <a:ext uri="{0D108BD9-81ED-4DB2-BD59-A6C34878D82A}">
                    <a16:rowId xmlns:a16="http://schemas.microsoft.com/office/drawing/2014/main" val="3180853381"/>
                  </a:ext>
                </a:extLst>
              </a:tr>
              <a:tr h="324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Nanang Yukianto Poling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CV. Agrabinta Shrimp  Farm Cianjur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ABK Kapal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82187422839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extLst>
                  <a:ext uri="{0D108BD9-81ED-4DB2-BD59-A6C34878D82A}">
                    <a16:rowId xmlns:a16="http://schemas.microsoft.com/office/drawing/2014/main" val="3934713362"/>
                  </a:ext>
                </a:extLst>
              </a:tr>
              <a:tr h="324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Muzdalifatul Umroh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CV. Agrabinta Shrimp  Farm Cianjur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ABK Kapal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extLst>
                  <a:ext uri="{0D108BD9-81ED-4DB2-BD59-A6C34878D82A}">
                    <a16:rowId xmlns:a16="http://schemas.microsoft.com/office/drawing/2014/main" val="3773619802"/>
                  </a:ext>
                </a:extLst>
              </a:tr>
              <a:tr h="324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Andika Prasetya Budi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CV. Agrabinta Shrimp  Farm Cianjur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ABK Kapal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extLst>
                  <a:ext uri="{0D108BD9-81ED-4DB2-BD59-A6C34878D82A}">
                    <a16:rowId xmlns:a16="http://schemas.microsoft.com/office/drawing/2014/main" val="3822476218"/>
                  </a:ext>
                </a:extLst>
              </a:tr>
              <a:tr h="1972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Komang Agus Karyawan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Alfa Kurnia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ABK Kapal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81247820694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extLst>
                  <a:ext uri="{0D108BD9-81ED-4DB2-BD59-A6C34878D82A}">
                    <a16:rowId xmlns:a16="http://schemas.microsoft.com/office/drawing/2014/main" val="3466761170"/>
                  </a:ext>
                </a:extLst>
              </a:tr>
              <a:tr h="1972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Fikri Sulkarnain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Alfa Kurnia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ABK Kapal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81247698042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extLst>
                  <a:ext uri="{0D108BD9-81ED-4DB2-BD59-A6C34878D82A}">
                    <a16:rowId xmlns:a16="http://schemas.microsoft.com/office/drawing/2014/main" val="3254927058"/>
                  </a:ext>
                </a:extLst>
              </a:tr>
              <a:tr h="1972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Muhammad Nazrie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Alfa Kurnia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ABK Kapal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82336315309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extLst>
                  <a:ext uri="{0D108BD9-81ED-4DB2-BD59-A6C34878D82A}">
                    <a16:rowId xmlns:a16="http://schemas.microsoft.com/office/drawing/2014/main" val="3364693481"/>
                  </a:ext>
                </a:extLst>
              </a:tr>
              <a:tr h="1972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Asrul Sani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Samudra Bahari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ABK Kapal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81324667439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8" marR="8028" marT="8028" marB="0" anchor="ctr"/>
                </a:tc>
                <a:extLst>
                  <a:ext uri="{0D108BD9-81ED-4DB2-BD59-A6C34878D82A}">
                    <a16:rowId xmlns:a16="http://schemas.microsoft.com/office/drawing/2014/main" val="2071372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914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DI INDUSTRI DALAM NEGERI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A7C2-D505-5763-D8FB-A77CB7C3FB8B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 err="1"/>
              <a:t>Profil</a:t>
            </a:r>
            <a:r>
              <a:rPr lang="en-US" sz="1600" i="1" dirty="0"/>
              <a:t>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di </a:t>
            </a:r>
            <a:r>
              <a:rPr lang="en-US" sz="1600" i="1" dirty="0" err="1"/>
              <a:t>Industri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F8FABDA-3465-EA1C-CA58-5E16AC68EF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091580"/>
              </p:ext>
            </p:extLst>
          </p:nvPr>
        </p:nvGraphicFramePr>
        <p:xfrm>
          <a:off x="228600" y="947742"/>
          <a:ext cx="11353800" cy="5376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921">
                  <a:extLst>
                    <a:ext uri="{9D8B030D-6E8A-4147-A177-3AD203B41FA5}">
                      <a16:colId xmlns:a16="http://schemas.microsoft.com/office/drawing/2014/main" val="3639939759"/>
                    </a:ext>
                  </a:extLst>
                </a:gridCol>
                <a:gridCol w="1734079">
                  <a:extLst>
                    <a:ext uri="{9D8B030D-6E8A-4147-A177-3AD203B41FA5}">
                      <a16:colId xmlns:a16="http://schemas.microsoft.com/office/drawing/2014/main" val="159925648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33252078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776071851"/>
                    </a:ext>
                  </a:extLst>
                </a:gridCol>
                <a:gridCol w="2190088">
                  <a:extLst>
                    <a:ext uri="{9D8B030D-6E8A-4147-A177-3AD203B41FA5}">
                      <a16:colId xmlns:a16="http://schemas.microsoft.com/office/drawing/2014/main" val="3683464932"/>
                    </a:ext>
                  </a:extLst>
                </a:gridCol>
                <a:gridCol w="1097083">
                  <a:extLst>
                    <a:ext uri="{9D8B030D-6E8A-4147-A177-3AD203B41FA5}">
                      <a16:colId xmlns:a16="http://schemas.microsoft.com/office/drawing/2014/main" val="407737014"/>
                    </a:ext>
                  </a:extLst>
                </a:gridCol>
                <a:gridCol w="1013578">
                  <a:extLst>
                    <a:ext uri="{9D8B030D-6E8A-4147-A177-3AD203B41FA5}">
                      <a16:colId xmlns:a16="http://schemas.microsoft.com/office/drawing/2014/main" val="3703865562"/>
                    </a:ext>
                  </a:extLst>
                </a:gridCol>
                <a:gridCol w="1719051">
                  <a:extLst>
                    <a:ext uri="{9D8B030D-6E8A-4147-A177-3AD203B41FA5}">
                      <a16:colId xmlns:a16="http://schemas.microsoft.com/office/drawing/2014/main" val="3421771280"/>
                    </a:ext>
                  </a:extLst>
                </a:gridCol>
              </a:tblGrid>
              <a:tr h="26513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TAHUN LULUS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NAMA PERUSAHAAN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JENIS USAHA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GAJI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923370849"/>
                  </a:ext>
                </a:extLst>
              </a:tr>
              <a:tr h="2757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(Rp)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501110"/>
                  </a:ext>
                </a:extLst>
              </a:tr>
              <a:tr h="4242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Ode Joko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2013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</a:rPr>
                        <a:t>PT. </a:t>
                      </a:r>
                      <a:r>
                        <a:rPr lang="en-US" sz="1100" u="none" strike="noStrike" dirty="0" err="1">
                          <a:effectLst/>
                        </a:rPr>
                        <a:t>Dwi</a:t>
                      </a:r>
                      <a:r>
                        <a:rPr lang="en-US" sz="1100" u="none" strike="noStrike" dirty="0">
                          <a:effectLst/>
                        </a:rPr>
                        <a:t> Bina Utama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ABK Kapal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180712441"/>
                  </a:ext>
                </a:extLst>
              </a:tr>
              <a:tr h="4242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Jendra Bin Pantadiana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Dwi Bina Utama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</a:rPr>
                        <a:t>Penangkapan</a:t>
                      </a:r>
                      <a:r>
                        <a:rPr lang="en-US" sz="1100" u="none" strike="noStrike" dirty="0">
                          <a:effectLst/>
                        </a:rPr>
                        <a:t> Ikan &amp; </a:t>
                      </a:r>
                      <a:r>
                        <a:rPr lang="en-US" sz="1100" u="none" strike="noStrike" dirty="0" err="1">
                          <a:effectLst/>
                        </a:rPr>
                        <a:t>Pengolahan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ABK Kapal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100288169"/>
                  </a:ext>
                </a:extLst>
              </a:tr>
              <a:tr h="4242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Adianto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Dwi Bina Utama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</a:rPr>
                        <a:t>Penangkapan</a:t>
                      </a:r>
                      <a:r>
                        <a:rPr lang="en-US" sz="1100" u="none" strike="noStrike" dirty="0">
                          <a:effectLst/>
                        </a:rPr>
                        <a:t> Ikan &amp; </a:t>
                      </a:r>
                      <a:r>
                        <a:rPr lang="en-US" sz="1100" u="none" strike="noStrike" dirty="0" err="1">
                          <a:effectLst/>
                        </a:rPr>
                        <a:t>Pengolahan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</a:rPr>
                        <a:t>ABK </a:t>
                      </a:r>
                      <a:r>
                        <a:rPr lang="en-US" sz="1100" u="none" strike="noStrike" dirty="0" err="1">
                          <a:effectLst/>
                        </a:rPr>
                        <a:t>Kapal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0812 6125 1471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74704779"/>
                  </a:ext>
                </a:extLst>
              </a:tr>
              <a:tr h="4242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Bayu Rahmat Sari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Dwi Bina Utama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</a:rPr>
                        <a:t>ABK </a:t>
                      </a:r>
                      <a:r>
                        <a:rPr lang="en-US" sz="1100" u="none" strike="noStrike" dirty="0" err="1">
                          <a:effectLst/>
                        </a:rPr>
                        <a:t>Kapal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85244524707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752259325"/>
                  </a:ext>
                </a:extLst>
              </a:tr>
              <a:tr h="4242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Kamsar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Dwi Bina Utama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Staf Budidaya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</a:rPr>
                        <a:t>      3,250,000.00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0952 4001 1002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132748874"/>
                  </a:ext>
                </a:extLst>
              </a:tr>
              <a:tr h="4242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Haruna Matdoan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Dwi Bina Utama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Staf Budidaya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</a:rPr>
                        <a:t>      3,250,000.00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0812 4056 7464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075905176"/>
                  </a:ext>
                </a:extLst>
              </a:tr>
              <a:tr h="4242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Roksi Yansen Maichel Werluka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Dwi Bina Utama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ABK Kapal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0853 4457 6958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920815469"/>
                  </a:ext>
                </a:extLst>
              </a:tr>
              <a:tr h="2333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Arifin Rumauw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Dwi Bina Utama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ABK Kapal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879004055"/>
                  </a:ext>
                </a:extLst>
              </a:tr>
              <a:tr h="2333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Dahra Tul zana Rolobessy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Dwi Bina Utama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ABK Kapal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82187422839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663133585"/>
                  </a:ext>
                </a:extLst>
              </a:tr>
              <a:tr h="2333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Ahmad Ulen Difinubun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Dwi Bina Utama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ABK Kapal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531391538"/>
                  </a:ext>
                </a:extLst>
              </a:tr>
              <a:tr h="2333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Asladi Abdul Aziz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Dwi Bina Utama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ABK Kapal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0853 9736 3468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382522667"/>
                  </a:ext>
                </a:extLst>
              </a:tr>
              <a:tr h="2333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Bill Clinton Kbarek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Dwi Bina Utama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ABK Kapal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81247820694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999217897"/>
                  </a:ext>
                </a:extLst>
              </a:tr>
              <a:tr h="2333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Jumedi Kelibia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Dwi Bina Utama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ABK Kapal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81247698042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669456932"/>
                  </a:ext>
                </a:extLst>
              </a:tr>
              <a:tr h="2333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Andre William Kapermase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Dwi Bina Utama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ABK Kapal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82336315309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612576914"/>
                  </a:ext>
                </a:extLst>
              </a:tr>
              <a:tr h="2333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Jimmi Simangunsong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Dwi Bina Utama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ABK Kapal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81324667439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522101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128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DI INDUSTRI DALAM NEGERI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A7C2-D505-5763-D8FB-A77CB7C3FB8B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 err="1"/>
              <a:t>Profil</a:t>
            </a:r>
            <a:r>
              <a:rPr lang="en-US" sz="1600" i="1" dirty="0"/>
              <a:t>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di </a:t>
            </a:r>
            <a:r>
              <a:rPr lang="en-US" sz="1600" i="1" dirty="0" err="1"/>
              <a:t>Industri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7AEBE9D-C2D8-08BC-05D5-80C805F80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591100"/>
              </p:ext>
            </p:extLst>
          </p:nvPr>
        </p:nvGraphicFramePr>
        <p:xfrm>
          <a:off x="609599" y="947743"/>
          <a:ext cx="11095361" cy="5539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5305">
                  <a:extLst>
                    <a:ext uri="{9D8B030D-6E8A-4147-A177-3AD203B41FA5}">
                      <a16:colId xmlns:a16="http://schemas.microsoft.com/office/drawing/2014/main" val="3404007383"/>
                    </a:ext>
                  </a:extLst>
                </a:gridCol>
                <a:gridCol w="2124912">
                  <a:extLst>
                    <a:ext uri="{9D8B030D-6E8A-4147-A177-3AD203B41FA5}">
                      <a16:colId xmlns:a16="http://schemas.microsoft.com/office/drawing/2014/main" val="3217349177"/>
                    </a:ext>
                  </a:extLst>
                </a:gridCol>
                <a:gridCol w="1193110">
                  <a:extLst>
                    <a:ext uri="{9D8B030D-6E8A-4147-A177-3AD203B41FA5}">
                      <a16:colId xmlns:a16="http://schemas.microsoft.com/office/drawing/2014/main" val="3964596984"/>
                    </a:ext>
                  </a:extLst>
                </a:gridCol>
                <a:gridCol w="1983827">
                  <a:extLst>
                    <a:ext uri="{9D8B030D-6E8A-4147-A177-3AD203B41FA5}">
                      <a16:colId xmlns:a16="http://schemas.microsoft.com/office/drawing/2014/main" val="2922573134"/>
                    </a:ext>
                  </a:extLst>
                </a:gridCol>
                <a:gridCol w="1305668">
                  <a:extLst>
                    <a:ext uri="{9D8B030D-6E8A-4147-A177-3AD203B41FA5}">
                      <a16:colId xmlns:a16="http://schemas.microsoft.com/office/drawing/2014/main" val="3400168951"/>
                    </a:ext>
                  </a:extLst>
                </a:gridCol>
                <a:gridCol w="1072111">
                  <a:extLst>
                    <a:ext uri="{9D8B030D-6E8A-4147-A177-3AD203B41FA5}">
                      <a16:colId xmlns:a16="http://schemas.microsoft.com/office/drawing/2014/main" val="4090816692"/>
                    </a:ext>
                  </a:extLst>
                </a:gridCol>
                <a:gridCol w="990506">
                  <a:extLst>
                    <a:ext uri="{9D8B030D-6E8A-4147-A177-3AD203B41FA5}">
                      <a16:colId xmlns:a16="http://schemas.microsoft.com/office/drawing/2014/main" val="3880893542"/>
                    </a:ext>
                  </a:extLst>
                </a:gridCol>
                <a:gridCol w="1679922">
                  <a:extLst>
                    <a:ext uri="{9D8B030D-6E8A-4147-A177-3AD203B41FA5}">
                      <a16:colId xmlns:a16="http://schemas.microsoft.com/office/drawing/2014/main" val="1389561589"/>
                    </a:ext>
                  </a:extLst>
                </a:gridCol>
              </a:tblGrid>
              <a:tr h="19666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8" marR="7248" marT="7248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NAMA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8" marR="7248" marT="7248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TAHUN LULUS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8" marR="7248" marT="7248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NAMA PERUSAHAAN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8" marR="7248" marT="7248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JENIS USAHA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8" marR="7248" marT="7248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GAJI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8" marR="7248" marT="7248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8" marR="7248" marT="7248" marB="0" anchor="ctr"/>
                </a:tc>
                <a:extLst>
                  <a:ext uri="{0D108BD9-81ED-4DB2-BD59-A6C34878D82A}">
                    <a16:rowId xmlns:a16="http://schemas.microsoft.com/office/drawing/2014/main" val="4168278363"/>
                  </a:ext>
                </a:extLst>
              </a:tr>
              <a:tr h="2045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(Rp)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8" marR="7248" marT="7248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923466"/>
                  </a:ext>
                </a:extLst>
              </a:tr>
              <a:tr h="3317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</a:rPr>
                        <a:t>Agus</a:t>
                      </a:r>
                      <a:r>
                        <a:rPr lang="en-US" sz="1100" u="none" strike="noStrike" dirty="0">
                          <a:effectLst/>
                        </a:rPr>
                        <a:t> Rian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Canning Raja Ampat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extLst>
                  <a:ext uri="{0D108BD9-81ED-4DB2-BD59-A6C34878D82A}">
                    <a16:rowId xmlns:a16="http://schemas.microsoft.com/office/drawing/2014/main" val="1602237746"/>
                  </a:ext>
                </a:extLst>
              </a:tr>
              <a:tr h="3317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Jance Meaga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2016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Canning Raja Ampat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extLst>
                  <a:ext uri="{0D108BD9-81ED-4DB2-BD59-A6C34878D82A}">
                    <a16:rowId xmlns:a16="http://schemas.microsoft.com/office/drawing/2014/main" val="4272618189"/>
                  </a:ext>
                </a:extLst>
              </a:tr>
              <a:tr h="3317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Maria Andhita Septianingrum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</a:rPr>
                        <a:t>PT. Canning Raja Ampat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0812 6125 1471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extLst>
                  <a:ext uri="{0D108BD9-81ED-4DB2-BD59-A6C34878D82A}">
                    <a16:rowId xmlns:a16="http://schemas.microsoft.com/office/drawing/2014/main" val="847086494"/>
                  </a:ext>
                </a:extLst>
              </a:tr>
              <a:tr h="3317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Rahayu Tidariani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Canning Raja Ampat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</a:rPr>
                        <a:t>Penangkapan</a:t>
                      </a:r>
                      <a:r>
                        <a:rPr lang="en-US" sz="1100" u="none" strike="noStrike" dirty="0">
                          <a:effectLst/>
                        </a:rPr>
                        <a:t> Ikan &amp; </a:t>
                      </a:r>
                      <a:r>
                        <a:rPr lang="en-US" sz="1100" u="none" strike="noStrike" dirty="0" err="1">
                          <a:effectLst/>
                        </a:rPr>
                        <a:t>Pengolahan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85244524707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extLst>
                  <a:ext uri="{0D108BD9-81ED-4DB2-BD59-A6C34878D82A}">
                    <a16:rowId xmlns:a16="http://schemas.microsoft.com/office/drawing/2014/main" val="2588931492"/>
                  </a:ext>
                </a:extLst>
              </a:tr>
              <a:tr h="3317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Sherly Maria Orisu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Canning Raja Ampat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</a:rPr>
                        <a:t>Penangkapan</a:t>
                      </a:r>
                      <a:r>
                        <a:rPr lang="en-US" sz="1100" u="none" strike="noStrike" dirty="0">
                          <a:effectLst/>
                        </a:rPr>
                        <a:t> Ikan &amp; </a:t>
                      </a:r>
                      <a:r>
                        <a:rPr lang="en-US" sz="1100" u="none" strike="noStrike" dirty="0" err="1">
                          <a:effectLst/>
                        </a:rPr>
                        <a:t>Pengolahan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Produksi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3,250,000.00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0952 4001 1002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extLst>
                  <a:ext uri="{0D108BD9-81ED-4DB2-BD59-A6C34878D82A}">
                    <a16:rowId xmlns:a16="http://schemas.microsoft.com/office/drawing/2014/main" val="2414510708"/>
                  </a:ext>
                </a:extLst>
              </a:tr>
              <a:tr h="3317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Nanang Adriana Syafar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Canning Raja Ampat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Produksi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3,250,000.00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0812 4056 7464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extLst>
                  <a:ext uri="{0D108BD9-81ED-4DB2-BD59-A6C34878D82A}">
                    <a16:rowId xmlns:a16="http://schemas.microsoft.com/office/drawing/2014/main" val="3022789099"/>
                  </a:ext>
                </a:extLst>
              </a:tr>
              <a:tr h="3317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Arifin La Dedi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Canning Raja Ampat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0853 4457 6958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extLst>
                  <a:ext uri="{0D108BD9-81ED-4DB2-BD59-A6C34878D82A}">
                    <a16:rowId xmlns:a16="http://schemas.microsoft.com/office/drawing/2014/main" val="255325296"/>
                  </a:ext>
                </a:extLst>
              </a:tr>
              <a:tr h="3317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Sonya  Mawaristi Agusta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Canning Raja Ampat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extLst>
                  <a:ext uri="{0D108BD9-81ED-4DB2-BD59-A6C34878D82A}">
                    <a16:rowId xmlns:a16="http://schemas.microsoft.com/office/drawing/2014/main" val="167631082"/>
                  </a:ext>
                </a:extLst>
              </a:tr>
              <a:tr h="3317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Qomar Nur Jawi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Canning Raja Ampat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82187422839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extLst>
                  <a:ext uri="{0D108BD9-81ED-4DB2-BD59-A6C34878D82A}">
                    <a16:rowId xmlns:a16="http://schemas.microsoft.com/office/drawing/2014/main" val="2040481363"/>
                  </a:ext>
                </a:extLst>
              </a:tr>
              <a:tr h="3317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Novia A. Kusuma Wardani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Canning Raja Ampat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extLst>
                  <a:ext uri="{0D108BD9-81ED-4DB2-BD59-A6C34878D82A}">
                    <a16:rowId xmlns:a16="http://schemas.microsoft.com/office/drawing/2014/main" val="2476400297"/>
                  </a:ext>
                </a:extLst>
              </a:tr>
              <a:tr h="3317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Ribka Sampe Tana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Canning Raja Ampat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extLst>
                  <a:ext uri="{0D108BD9-81ED-4DB2-BD59-A6C34878D82A}">
                    <a16:rowId xmlns:a16="http://schemas.microsoft.com/office/drawing/2014/main" val="3384674670"/>
                  </a:ext>
                </a:extLst>
              </a:tr>
              <a:tr h="3317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Fransiskus Wamenareyau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Canning Raja Ampat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81247820694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extLst>
                  <a:ext uri="{0D108BD9-81ED-4DB2-BD59-A6C34878D82A}">
                    <a16:rowId xmlns:a16="http://schemas.microsoft.com/office/drawing/2014/main" val="2348870337"/>
                  </a:ext>
                </a:extLst>
              </a:tr>
              <a:tr h="3317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Andri Anto Tumampa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Canning Raja Ampat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81247698042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extLst>
                  <a:ext uri="{0D108BD9-81ED-4DB2-BD59-A6C34878D82A}">
                    <a16:rowId xmlns:a16="http://schemas.microsoft.com/office/drawing/2014/main" val="3755143267"/>
                  </a:ext>
                </a:extLst>
              </a:tr>
              <a:tr h="3317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Dormanus Daby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Canning Raja Ampat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82336315309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extLst>
                  <a:ext uri="{0D108BD9-81ED-4DB2-BD59-A6C34878D82A}">
                    <a16:rowId xmlns:a16="http://schemas.microsoft.com/office/drawing/2014/main" val="4278535250"/>
                  </a:ext>
                </a:extLst>
              </a:tr>
              <a:tr h="3317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Priskawati Ula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Canning Raja Ampat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Produksi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81324667439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8" marR="7248" marT="7248" marB="0" anchor="ctr"/>
                </a:tc>
                <a:extLst>
                  <a:ext uri="{0D108BD9-81ED-4DB2-BD59-A6C34878D82A}">
                    <a16:rowId xmlns:a16="http://schemas.microsoft.com/office/drawing/2014/main" val="3077916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759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DI INDUSTRI DALAM NEGERI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A7C2-D505-5763-D8FB-A77CB7C3FB8B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 err="1"/>
              <a:t>Profil</a:t>
            </a:r>
            <a:r>
              <a:rPr lang="en-US" sz="1600" i="1" dirty="0"/>
              <a:t>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di </a:t>
            </a:r>
            <a:r>
              <a:rPr lang="en-US" sz="1600" i="1" dirty="0" err="1"/>
              <a:t>Industri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46EE91-9FFF-1FF0-4172-82F951B084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56377"/>
              </p:ext>
            </p:extLst>
          </p:nvPr>
        </p:nvGraphicFramePr>
        <p:xfrm>
          <a:off x="355516" y="968524"/>
          <a:ext cx="11349448" cy="5559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910">
                  <a:extLst>
                    <a:ext uri="{9D8B030D-6E8A-4147-A177-3AD203B41FA5}">
                      <a16:colId xmlns:a16="http://schemas.microsoft.com/office/drawing/2014/main" val="3980682505"/>
                    </a:ext>
                  </a:extLst>
                </a:gridCol>
                <a:gridCol w="1604574">
                  <a:extLst>
                    <a:ext uri="{9D8B030D-6E8A-4147-A177-3AD203B41FA5}">
                      <a16:colId xmlns:a16="http://schemas.microsoft.com/office/drawing/2014/main" val="233374641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89707063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660093697"/>
                    </a:ext>
                  </a:extLst>
                </a:gridCol>
                <a:gridCol w="1628319">
                  <a:extLst>
                    <a:ext uri="{9D8B030D-6E8A-4147-A177-3AD203B41FA5}">
                      <a16:colId xmlns:a16="http://schemas.microsoft.com/office/drawing/2014/main" val="772509206"/>
                    </a:ext>
                  </a:extLst>
                </a:gridCol>
                <a:gridCol w="1096663">
                  <a:extLst>
                    <a:ext uri="{9D8B030D-6E8A-4147-A177-3AD203B41FA5}">
                      <a16:colId xmlns:a16="http://schemas.microsoft.com/office/drawing/2014/main" val="2005884365"/>
                    </a:ext>
                  </a:extLst>
                </a:gridCol>
                <a:gridCol w="1013189">
                  <a:extLst>
                    <a:ext uri="{9D8B030D-6E8A-4147-A177-3AD203B41FA5}">
                      <a16:colId xmlns:a16="http://schemas.microsoft.com/office/drawing/2014/main" val="1046859475"/>
                    </a:ext>
                  </a:extLst>
                </a:gridCol>
                <a:gridCol w="1718393">
                  <a:extLst>
                    <a:ext uri="{9D8B030D-6E8A-4147-A177-3AD203B41FA5}">
                      <a16:colId xmlns:a16="http://schemas.microsoft.com/office/drawing/2014/main" val="1314387081"/>
                    </a:ext>
                  </a:extLst>
                </a:gridCol>
              </a:tblGrid>
              <a:tr h="20861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TAHUN LULUS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NAMA PERUSAHAAN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JENIS USAHA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GAJI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2471809611"/>
                  </a:ext>
                </a:extLst>
              </a:tr>
              <a:tr h="2169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(Rp)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2562"/>
                  </a:ext>
                </a:extLst>
              </a:tr>
              <a:tr h="3337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</a:rPr>
                        <a:t>Yosep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Nauseni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2019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 dirty="0">
                          <a:effectLst/>
                        </a:rPr>
                        <a:t>PT. Avona Kaimana, Anak Buah Kapal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2101747147"/>
                  </a:ext>
                </a:extLst>
              </a:tr>
              <a:tr h="3337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Gading Adi Sasmito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</a:rPr>
                        <a:t>PT. Avona Kaimana, Staf Bagian Proses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1527162024"/>
                  </a:ext>
                </a:extLst>
              </a:tr>
              <a:tr h="3337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Ivoni Farinatae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 dirty="0">
                          <a:effectLst/>
                        </a:rPr>
                        <a:t>PT. Avona Kaimana, Staf Bagian Proses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0812 6125 1471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3361243233"/>
                  </a:ext>
                </a:extLst>
              </a:tr>
              <a:tr h="3337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Yeny Pattirajawane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</a:rPr>
                        <a:t>PT. Avona Kaimana, Staf Bagian Proses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</a:rPr>
                        <a:t>Penangkapan</a:t>
                      </a:r>
                      <a:r>
                        <a:rPr lang="en-US" sz="1100" u="none" strike="noStrike" dirty="0">
                          <a:effectLst/>
                        </a:rPr>
                        <a:t> Ikan &amp; </a:t>
                      </a:r>
                      <a:r>
                        <a:rPr lang="en-US" sz="1100" u="none" strike="noStrike" dirty="0" err="1">
                          <a:effectLst/>
                        </a:rPr>
                        <a:t>Pengolahan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85244524707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2091843319"/>
                  </a:ext>
                </a:extLst>
              </a:tr>
              <a:tr h="3337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Istan Al Fariz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u="none" strike="noStrike">
                          <a:effectLst/>
                        </a:rPr>
                        <a:t>PT. Avona Mina Lestari, ABK Kapal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Pengolahan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3,250,000.00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0952 4001 1002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955491289"/>
                  </a:ext>
                </a:extLst>
              </a:tr>
              <a:tr h="3337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Demianus Mariawasi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</a:rPr>
                        <a:t>PT. Avona Mina Lestari, Karyawan Proses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Pengolahan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3,250,000.00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0812 4056 7464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808579559"/>
                  </a:ext>
                </a:extLst>
              </a:tr>
              <a:tr h="3337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Amos Nunaki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Avona Mina Lestari, Pegawai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0853 4457 6958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4289211054"/>
                  </a:ext>
                </a:extLst>
              </a:tr>
              <a:tr h="3337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Nofari Fajrianto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Avona Mina Lestari, Staf Bagian Proses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0821 9408 2916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2266640212"/>
                  </a:ext>
                </a:extLst>
              </a:tr>
              <a:tr h="3337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Nurdiansyah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Avona Mina Lestari, Staf Bagian Proses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82187422839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2773747399"/>
                  </a:ext>
                </a:extLst>
              </a:tr>
              <a:tr h="3337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Jusman Ali Sikra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Avona Mina Lestari, 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1681102157"/>
                  </a:ext>
                </a:extLst>
              </a:tr>
              <a:tr h="3337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Shinta 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Aqufarm Nusantara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2856453167"/>
                  </a:ext>
                </a:extLst>
              </a:tr>
              <a:tr h="3337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Tri hartika Baharsyah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Aqufarm Nusantara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81247820694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1731068399"/>
                  </a:ext>
                </a:extLst>
              </a:tr>
              <a:tr h="3337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Andi Amri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Wimbro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81247698042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520630249"/>
                  </a:ext>
                </a:extLst>
              </a:tr>
              <a:tr h="3337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Andre Nursetsya 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Wimbro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82336315309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2916922043"/>
                  </a:ext>
                </a:extLst>
              </a:tr>
              <a:tr h="3337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</a:rPr>
                        <a:t>Ardiansyah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PT. Wimbro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81324667439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327632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466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DI INDUSTRI DALAM NEGERI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A7C2-D505-5763-D8FB-A77CB7C3FB8B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 err="1"/>
              <a:t>Profil</a:t>
            </a:r>
            <a:r>
              <a:rPr lang="en-US" sz="1600" i="1" dirty="0"/>
              <a:t>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di </a:t>
            </a:r>
            <a:r>
              <a:rPr lang="en-US" sz="1600" i="1" dirty="0" err="1"/>
              <a:t>Industri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CDAE7DD-BA8F-193E-32C3-2E4346F41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19940"/>
              </p:ext>
            </p:extLst>
          </p:nvPr>
        </p:nvGraphicFramePr>
        <p:xfrm>
          <a:off x="487037" y="947742"/>
          <a:ext cx="11217926" cy="5540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513">
                  <a:extLst>
                    <a:ext uri="{9D8B030D-6E8A-4147-A177-3AD203B41FA5}">
                      <a16:colId xmlns:a16="http://schemas.microsoft.com/office/drawing/2014/main" val="2351486386"/>
                    </a:ext>
                  </a:extLst>
                </a:gridCol>
                <a:gridCol w="1960450">
                  <a:extLst>
                    <a:ext uri="{9D8B030D-6E8A-4147-A177-3AD203B41FA5}">
                      <a16:colId xmlns:a16="http://schemas.microsoft.com/office/drawing/2014/main" val="12076917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26980688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809116572"/>
                    </a:ext>
                  </a:extLst>
                </a:gridCol>
                <a:gridCol w="1672681">
                  <a:extLst>
                    <a:ext uri="{9D8B030D-6E8A-4147-A177-3AD203B41FA5}">
                      <a16:colId xmlns:a16="http://schemas.microsoft.com/office/drawing/2014/main" val="1848527631"/>
                    </a:ext>
                  </a:extLst>
                </a:gridCol>
                <a:gridCol w="1083954">
                  <a:extLst>
                    <a:ext uri="{9D8B030D-6E8A-4147-A177-3AD203B41FA5}">
                      <a16:colId xmlns:a16="http://schemas.microsoft.com/office/drawing/2014/main" val="211516712"/>
                    </a:ext>
                  </a:extLst>
                </a:gridCol>
                <a:gridCol w="1001448">
                  <a:extLst>
                    <a:ext uri="{9D8B030D-6E8A-4147-A177-3AD203B41FA5}">
                      <a16:colId xmlns:a16="http://schemas.microsoft.com/office/drawing/2014/main" val="3442934542"/>
                    </a:ext>
                  </a:extLst>
                </a:gridCol>
                <a:gridCol w="1698480">
                  <a:extLst>
                    <a:ext uri="{9D8B030D-6E8A-4147-A177-3AD203B41FA5}">
                      <a16:colId xmlns:a16="http://schemas.microsoft.com/office/drawing/2014/main" val="4230251279"/>
                    </a:ext>
                  </a:extLst>
                </a:gridCol>
              </a:tblGrid>
              <a:tr h="19942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PERUSAHAAN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 USAHA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GAJI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2065256643"/>
                  </a:ext>
                </a:extLst>
              </a:tr>
              <a:tr h="2073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(Rp)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308339"/>
                  </a:ext>
                </a:extLst>
              </a:tr>
              <a:tr h="3190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Asril Nasrun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Piala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Sorong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 &amp;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685257633"/>
                  </a:ext>
                </a:extLst>
              </a:tr>
              <a:tr h="3190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Korneles Wanma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Piala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4079792503"/>
                  </a:ext>
                </a:extLst>
              </a:tr>
              <a:tr h="3190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Muhammad Dwiki Darmawan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Piala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0812 6125 1471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228041030"/>
                  </a:ext>
                </a:extLst>
              </a:tr>
              <a:tr h="3190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Randy Benyal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Piala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85244524707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2688278618"/>
                  </a:ext>
                </a:extLst>
              </a:tr>
              <a:tr h="3190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Dahlan Mony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Piala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3,250,000.00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0952 4001 1002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848983894"/>
                  </a:ext>
                </a:extLst>
              </a:tr>
              <a:tr h="3190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 Herdi Djunaidy Tahir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Piala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3,250,000.00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0812 4056 7464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2653647395"/>
                  </a:ext>
                </a:extLst>
              </a:tr>
              <a:tr h="3190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 Sari Layn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Piala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0853 4457 6958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2288001675"/>
                  </a:ext>
                </a:extLst>
              </a:tr>
              <a:tr h="3190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Marten Yoteni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Piala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2697926505"/>
                  </a:ext>
                </a:extLst>
              </a:tr>
              <a:tr h="3190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Eles Asahel Rumfaker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Piala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82187422839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3120080961"/>
                  </a:ext>
                </a:extLst>
              </a:tr>
              <a:tr h="3190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Eligius Natalis Urbanus T.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Piala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2787278195"/>
                  </a:ext>
                </a:extLst>
              </a:tr>
              <a:tr h="3190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Sergius Tagpas Asokome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Piala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999020435"/>
                  </a:ext>
                </a:extLst>
              </a:tr>
              <a:tr h="3190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Sudian Taale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Piala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81247820694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2079020500"/>
                  </a:ext>
                </a:extLst>
              </a:tr>
              <a:tr h="3190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Wahyu Nur Azizah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Surya Windu Kartika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81247698042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887444657"/>
                  </a:ext>
                </a:extLst>
              </a:tr>
              <a:tr h="3190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Wayani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Surya Windu Kartika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82336315309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1506764807"/>
                  </a:ext>
                </a:extLst>
              </a:tr>
              <a:tr h="3190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Winra Adiputra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Surya Windu Kartika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81324667439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1796330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639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DI INDUSTRI DALAM NEGERI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A7C2-D505-5763-D8FB-A77CB7C3FB8B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 err="1"/>
              <a:t>Profil</a:t>
            </a:r>
            <a:r>
              <a:rPr lang="en-US" sz="1600" i="1" dirty="0"/>
              <a:t>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di </a:t>
            </a:r>
            <a:r>
              <a:rPr lang="en-US" sz="1600" i="1" dirty="0" err="1"/>
              <a:t>Industri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86C4871-E340-789F-6279-872AE8A906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341296"/>
              </p:ext>
            </p:extLst>
          </p:nvPr>
        </p:nvGraphicFramePr>
        <p:xfrm>
          <a:off x="228600" y="1092914"/>
          <a:ext cx="11476362" cy="5528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271">
                  <a:extLst>
                    <a:ext uri="{9D8B030D-6E8A-4147-A177-3AD203B41FA5}">
                      <a16:colId xmlns:a16="http://schemas.microsoft.com/office/drawing/2014/main" val="792884645"/>
                    </a:ext>
                  </a:extLst>
                </a:gridCol>
                <a:gridCol w="1811329">
                  <a:extLst>
                    <a:ext uri="{9D8B030D-6E8A-4147-A177-3AD203B41FA5}">
                      <a16:colId xmlns:a16="http://schemas.microsoft.com/office/drawing/2014/main" val="25872207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1842385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857699819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575107195"/>
                    </a:ext>
                  </a:extLst>
                </a:gridCol>
                <a:gridCol w="1094234">
                  <a:extLst>
                    <a:ext uri="{9D8B030D-6E8A-4147-A177-3AD203B41FA5}">
                      <a16:colId xmlns:a16="http://schemas.microsoft.com/office/drawing/2014/main" val="1427121231"/>
                    </a:ext>
                  </a:extLst>
                </a:gridCol>
                <a:gridCol w="1267966">
                  <a:extLst>
                    <a:ext uri="{9D8B030D-6E8A-4147-A177-3AD203B41FA5}">
                      <a16:colId xmlns:a16="http://schemas.microsoft.com/office/drawing/2014/main" val="618926273"/>
                    </a:ext>
                  </a:extLst>
                </a:gridCol>
                <a:gridCol w="1494162">
                  <a:extLst>
                    <a:ext uri="{9D8B030D-6E8A-4147-A177-3AD203B41FA5}">
                      <a16:colId xmlns:a16="http://schemas.microsoft.com/office/drawing/2014/main" val="3305629269"/>
                    </a:ext>
                  </a:extLst>
                </a:gridCol>
              </a:tblGrid>
              <a:tr h="19384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PERUSAHAAN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 USAHA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GAJI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2862796196"/>
                  </a:ext>
                </a:extLst>
              </a:tr>
              <a:tr h="2015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(Rp)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642990"/>
                  </a:ext>
                </a:extLst>
              </a:tr>
              <a:tr h="3101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Rika Amalia Hasibuan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TLB Cabang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1496424834"/>
                  </a:ext>
                </a:extLst>
              </a:tr>
              <a:tr h="3101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Amrin Kelibay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TLB Cabang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Sorong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564357219"/>
                  </a:ext>
                </a:extLst>
              </a:tr>
              <a:tr h="3101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Arwan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TLB Cabang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Sorong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0812 6125 1471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2459578045"/>
                  </a:ext>
                </a:extLst>
              </a:tr>
              <a:tr h="3101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Ongku Oloan Hasibuan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TLB Cabang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Sorong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 &amp;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85244524707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3371353323"/>
                  </a:ext>
                </a:extLst>
              </a:tr>
              <a:tr h="3101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Ariani F. Dwijanti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TLB Cabang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 &amp;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3,250,000.00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0952 4001 1002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3758860817"/>
                  </a:ext>
                </a:extLst>
              </a:tr>
              <a:tr h="3101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Yudi Singgih. 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TLB Cabang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3,250,000.00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0812 4056 7464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3556803154"/>
                  </a:ext>
                </a:extLst>
              </a:tr>
              <a:tr h="3101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Eferlandus Frangklin Airori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TLB Cabang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0853 4457 6958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3599584999"/>
                  </a:ext>
                </a:extLst>
              </a:tr>
              <a:tr h="3101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Herman Yosep Nahak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TLB Cabang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821219955"/>
                  </a:ext>
                </a:extLst>
              </a:tr>
              <a:tr h="3101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Ibrahim Tomsio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TLB Cabang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82187422839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3761588448"/>
                  </a:ext>
                </a:extLst>
              </a:tr>
              <a:tr h="3101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Wempi Septiandi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TLB Cabang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3300098598"/>
                  </a:ext>
                </a:extLst>
              </a:tr>
              <a:tr h="3101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Ekki Otis Dimi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Makmur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3550366197"/>
                  </a:ext>
                </a:extLst>
              </a:tr>
              <a:tr h="3101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Febri Windi Astutik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Makmur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81247820694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1265495236"/>
                  </a:ext>
                </a:extLst>
              </a:tr>
              <a:tr h="3101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Frans Arius Faknik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Makmur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81247698042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585863152"/>
                  </a:ext>
                </a:extLst>
              </a:tr>
              <a:tr h="3101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Fredy Chirstian Eldiester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Makmur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82336315309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1642729181"/>
                  </a:ext>
                </a:extLst>
              </a:tr>
              <a:tr h="3101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Jamaluddin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Sejahtera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81324667439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871678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576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DI INDUSTRI DALAM NEGERI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A7C2-D505-5763-D8FB-A77CB7C3FB8B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 err="1"/>
              <a:t>Profil</a:t>
            </a:r>
            <a:r>
              <a:rPr lang="en-US" sz="1600" i="1" dirty="0"/>
              <a:t>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di </a:t>
            </a:r>
            <a:r>
              <a:rPr lang="en-US" sz="1600" i="1" dirty="0" err="1"/>
              <a:t>Industri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E938466-7A18-1143-D075-1488F99FD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118632"/>
              </p:ext>
            </p:extLst>
          </p:nvPr>
        </p:nvGraphicFramePr>
        <p:xfrm>
          <a:off x="152399" y="853683"/>
          <a:ext cx="11552563" cy="5579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968">
                  <a:extLst>
                    <a:ext uri="{9D8B030D-6E8A-4147-A177-3AD203B41FA5}">
                      <a16:colId xmlns:a16="http://schemas.microsoft.com/office/drawing/2014/main" val="2746302074"/>
                    </a:ext>
                  </a:extLst>
                </a:gridCol>
                <a:gridCol w="2293522">
                  <a:extLst>
                    <a:ext uri="{9D8B030D-6E8A-4147-A177-3AD203B41FA5}">
                      <a16:colId xmlns:a16="http://schemas.microsoft.com/office/drawing/2014/main" val="3198608009"/>
                    </a:ext>
                  </a:extLst>
                </a:gridCol>
                <a:gridCol w="1242274">
                  <a:extLst>
                    <a:ext uri="{9D8B030D-6E8A-4147-A177-3AD203B41FA5}">
                      <a16:colId xmlns:a16="http://schemas.microsoft.com/office/drawing/2014/main" val="2201106514"/>
                    </a:ext>
                  </a:extLst>
                </a:gridCol>
                <a:gridCol w="2065573">
                  <a:extLst>
                    <a:ext uri="{9D8B030D-6E8A-4147-A177-3AD203B41FA5}">
                      <a16:colId xmlns:a16="http://schemas.microsoft.com/office/drawing/2014/main" val="3721430507"/>
                    </a:ext>
                  </a:extLst>
                </a:gridCol>
                <a:gridCol w="1359470">
                  <a:extLst>
                    <a:ext uri="{9D8B030D-6E8A-4147-A177-3AD203B41FA5}">
                      <a16:colId xmlns:a16="http://schemas.microsoft.com/office/drawing/2014/main" val="2044643733"/>
                    </a:ext>
                  </a:extLst>
                </a:gridCol>
                <a:gridCol w="1116289">
                  <a:extLst>
                    <a:ext uri="{9D8B030D-6E8A-4147-A177-3AD203B41FA5}">
                      <a16:colId xmlns:a16="http://schemas.microsoft.com/office/drawing/2014/main" val="2819498226"/>
                    </a:ext>
                  </a:extLst>
                </a:gridCol>
                <a:gridCol w="1031322">
                  <a:extLst>
                    <a:ext uri="{9D8B030D-6E8A-4147-A177-3AD203B41FA5}">
                      <a16:colId xmlns:a16="http://schemas.microsoft.com/office/drawing/2014/main" val="1374094588"/>
                    </a:ext>
                  </a:extLst>
                </a:gridCol>
                <a:gridCol w="1749145">
                  <a:extLst>
                    <a:ext uri="{9D8B030D-6E8A-4147-A177-3AD203B41FA5}">
                      <a16:colId xmlns:a16="http://schemas.microsoft.com/office/drawing/2014/main" val="2644677330"/>
                    </a:ext>
                  </a:extLst>
                </a:gridCol>
              </a:tblGrid>
              <a:tr h="20796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PERUSAHAAN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 USAHA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GAJI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extLst>
                  <a:ext uri="{0D108BD9-81ED-4DB2-BD59-A6C34878D82A}">
                    <a16:rowId xmlns:a16="http://schemas.microsoft.com/office/drawing/2014/main" val="979215484"/>
                  </a:ext>
                </a:extLst>
              </a:tr>
              <a:tr h="2162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(Rp)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615587"/>
                  </a:ext>
                </a:extLst>
              </a:tr>
              <a:tr h="332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 Dina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Imbenai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Windu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extLst>
                  <a:ext uri="{0D108BD9-81ED-4DB2-BD59-A6C34878D82A}">
                    <a16:rowId xmlns:a16="http://schemas.microsoft.com/office/drawing/2014/main" val="558409984"/>
                  </a:ext>
                </a:extLst>
              </a:tr>
              <a:tr h="332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Erna Kalastina Kafiar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Windu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extLst>
                  <a:ext uri="{0D108BD9-81ED-4DB2-BD59-A6C34878D82A}">
                    <a16:rowId xmlns:a16="http://schemas.microsoft.com/office/drawing/2014/main" val="1610569917"/>
                  </a:ext>
                </a:extLst>
              </a:tr>
              <a:tr h="332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Frans Hubert Sokoi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Sumber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Windu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0812 6125 1471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extLst>
                  <a:ext uri="{0D108BD9-81ED-4DB2-BD59-A6C34878D82A}">
                    <a16:rowId xmlns:a16="http://schemas.microsoft.com/office/drawing/2014/main" val="3141296636"/>
                  </a:ext>
                </a:extLst>
              </a:tr>
              <a:tr h="332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Midi Inai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Sumber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Windu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85244524707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extLst>
                  <a:ext uri="{0D108BD9-81ED-4DB2-BD59-A6C34878D82A}">
                    <a16:rowId xmlns:a16="http://schemas.microsoft.com/office/drawing/2014/main" val="5439673"/>
                  </a:ext>
                </a:extLst>
              </a:tr>
              <a:tr h="332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Perlina Kadiwaru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Windu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 &amp;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3,250,000.00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0952 4001 1002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extLst>
                  <a:ext uri="{0D108BD9-81ED-4DB2-BD59-A6C34878D82A}">
                    <a16:rowId xmlns:a16="http://schemas.microsoft.com/office/drawing/2014/main" val="4019631786"/>
                  </a:ext>
                </a:extLst>
              </a:tr>
              <a:tr h="332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Sergius Bastian Waran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Windu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3,250,000.00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0812 4056 7464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extLst>
                  <a:ext uri="{0D108BD9-81ED-4DB2-BD59-A6C34878D82A}">
                    <a16:rowId xmlns:a16="http://schemas.microsoft.com/office/drawing/2014/main" val="2086937916"/>
                  </a:ext>
                </a:extLst>
              </a:tr>
              <a:tr h="332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Yosina Yulianan Refurareani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Windu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0853 4457 6958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extLst>
                  <a:ext uri="{0D108BD9-81ED-4DB2-BD59-A6C34878D82A}">
                    <a16:rowId xmlns:a16="http://schemas.microsoft.com/office/drawing/2014/main" val="4197250950"/>
                  </a:ext>
                </a:extLst>
              </a:tr>
              <a:tr h="2974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 Mande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Sumber Sewu Samudera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Budidaya Udang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extLst>
                  <a:ext uri="{0D108BD9-81ED-4DB2-BD59-A6C34878D82A}">
                    <a16:rowId xmlns:a16="http://schemas.microsoft.com/office/drawing/2014/main" val="2447875891"/>
                  </a:ext>
                </a:extLst>
              </a:tr>
              <a:tr h="2974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Sylvia Elinda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Sudara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Sumber Sewu Samudera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Budidaya Udang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82187422839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extLst>
                  <a:ext uri="{0D108BD9-81ED-4DB2-BD59-A6C34878D82A}">
                    <a16:rowId xmlns:a16="http://schemas.microsoft.com/office/drawing/2014/main" val="3339599443"/>
                  </a:ext>
                </a:extLst>
              </a:tr>
              <a:tr h="2974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Fauzia Baruan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Sumber Sewu Samudera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Budidaya Udang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extLst>
                  <a:ext uri="{0D108BD9-81ED-4DB2-BD59-A6C34878D82A}">
                    <a16:rowId xmlns:a16="http://schemas.microsoft.com/office/drawing/2014/main" val="2560099222"/>
                  </a:ext>
                </a:extLst>
              </a:tr>
              <a:tr h="2974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Fitri Matapuly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Sumber Sewu Samudera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Budidaya Udang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extLst>
                  <a:ext uri="{0D108BD9-81ED-4DB2-BD59-A6C34878D82A}">
                    <a16:rowId xmlns:a16="http://schemas.microsoft.com/office/drawing/2014/main" val="1520029212"/>
                  </a:ext>
                </a:extLst>
              </a:tr>
              <a:tr h="2974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Henry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Irianto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Sumber Sewu Samudera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Budidaya Udang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81247820694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extLst>
                  <a:ext uri="{0D108BD9-81ED-4DB2-BD59-A6C34878D82A}">
                    <a16:rowId xmlns:a16="http://schemas.microsoft.com/office/drawing/2014/main" val="1477051367"/>
                  </a:ext>
                </a:extLst>
              </a:tr>
              <a:tr h="332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Syahariz Raufandani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Suri Tani Pemuka Aquafit Banyuwangi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Budidaya Udang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81247698042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extLst>
                  <a:ext uri="{0D108BD9-81ED-4DB2-BD59-A6C34878D82A}">
                    <a16:rowId xmlns:a16="http://schemas.microsoft.com/office/drawing/2014/main" val="4158738938"/>
                  </a:ext>
                </a:extLst>
              </a:tr>
              <a:tr h="2974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Herliana Ege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Surya Adikumala Abadi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Budidaya Udang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3,750,000.00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82336315309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extLst>
                  <a:ext uri="{0D108BD9-81ED-4DB2-BD59-A6C34878D82A}">
                    <a16:rowId xmlns:a16="http://schemas.microsoft.com/office/drawing/2014/main" val="697331434"/>
                  </a:ext>
                </a:extLst>
              </a:tr>
              <a:tr h="3103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Larasati Rama Dewi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n-N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Timur Mandiri Akuakultur Jembe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Budidaya Udang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81324667439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4" marR="8394" marT="8394" marB="0" anchor="ctr"/>
                </a:tc>
                <a:extLst>
                  <a:ext uri="{0D108BD9-81ED-4DB2-BD59-A6C34878D82A}">
                    <a16:rowId xmlns:a16="http://schemas.microsoft.com/office/drawing/2014/main" val="3925734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840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DI INDUSTRI DALAM NEGERI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A7C2-D505-5763-D8FB-A77CB7C3FB8B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 err="1"/>
              <a:t>Profil</a:t>
            </a:r>
            <a:r>
              <a:rPr lang="en-US" sz="1600" i="1" dirty="0"/>
              <a:t>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di </a:t>
            </a:r>
            <a:r>
              <a:rPr lang="en-US" sz="1600" i="1" dirty="0" err="1"/>
              <a:t>Industri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345AA46-C931-3100-4866-E8E0B237C7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915841"/>
              </p:ext>
            </p:extLst>
          </p:nvPr>
        </p:nvGraphicFramePr>
        <p:xfrm>
          <a:off x="399430" y="947742"/>
          <a:ext cx="11393139" cy="5467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970">
                  <a:extLst>
                    <a:ext uri="{9D8B030D-6E8A-4147-A177-3AD203B41FA5}">
                      <a16:colId xmlns:a16="http://schemas.microsoft.com/office/drawing/2014/main" val="189057938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31192126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049252324"/>
                    </a:ext>
                  </a:extLst>
                </a:gridCol>
                <a:gridCol w="2417878">
                  <a:extLst>
                    <a:ext uri="{9D8B030D-6E8A-4147-A177-3AD203B41FA5}">
                      <a16:colId xmlns:a16="http://schemas.microsoft.com/office/drawing/2014/main" val="3837093950"/>
                    </a:ext>
                  </a:extLst>
                </a:gridCol>
                <a:gridCol w="1340709">
                  <a:extLst>
                    <a:ext uri="{9D8B030D-6E8A-4147-A177-3AD203B41FA5}">
                      <a16:colId xmlns:a16="http://schemas.microsoft.com/office/drawing/2014/main" val="2500790528"/>
                    </a:ext>
                  </a:extLst>
                </a:gridCol>
                <a:gridCol w="1100884">
                  <a:extLst>
                    <a:ext uri="{9D8B030D-6E8A-4147-A177-3AD203B41FA5}">
                      <a16:colId xmlns:a16="http://schemas.microsoft.com/office/drawing/2014/main" val="168207250"/>
                    </a:ext>
                  </a:extLst>
                </a:gridCol>
                <a:gridCol w="1017090">
                  <a:extLst>
                    <a:ext uri="{9D8B030D-6E8A-4147-A177-3AD203B41FA5}">
                      <a16:colId xmlns:a16="http://schemas.microsoft.com/office/drawing/2014/main" val="3680871691"/>
                    </a:ext>
                  </a:extLst>
                </a:gridCol>
                <a:gridCol w="1725008">
                  <a:extLst>
                    <a:ext uri="{9D8B030D-6E8A-4147-A177-3AD203B41FA5}">
                      <a16:colId xmlns:a16="http://schemas.microsoft.com/office/drawing/2014/main" val="2086467896"/>
                    </a:ext>
                  </a:extLst>
                </a:gridCol>
              </a:tblGrid>
              <a:tr h="15605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PERUSAHAAN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 USAHA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GAJI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1498892493"/>
                  </a:ext>
                </a:extLst>
              </a:tr>
              <a:tr h="1656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(Rp)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112207"/>
                  </a:ext>
                </a:extLst>
              </a:tr>
              <a:tr h="3247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Murniati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Mahameru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Cahaya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International (MCI Fish Farm)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3870207420"/>
                  </a:ext>
                </a:extLst>
              </a:tr>
              <a:tr h="3247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Nanda Novela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Mahameru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Cahaya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International (MCI Fish Farm)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2448160088"/>
                  </a:ext>
                </a:extLst>
              </a:tr>
              <a:tr h="3247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Narty Chatrine Situmorang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Mahameru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Cahaya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International (MCI Fish Farm)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0812 6125 1471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2697023062"/>
                  </a:ext>
                </a:extLst>
              </a:tr>
              <a:tr h="3247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Nico Adolof Awendu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Mahameru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Cahaya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International (MCI Fish Farm)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85244524707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725752558"/>
                  </a:ext>
                </a:extLst>
              </a:tr>
              <a:tr h="3247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Nirvani Fitri Rosadi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Mahameru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Cahaya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International (MCI Fish Farm)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 &amp;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3,250,000.00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0952 4001 1002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3880609812"/>
                  </a:ext>
                </a:extLst>
              </a:tr>
              <a:tr h="3247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Syamsinar Rahman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Mahameru Cahaya International (MCI Fish Farm)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 &amp;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3,250,000.00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0812 4056 7464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3296684445"/>
                  </a:ext>
                </a:extLst>
              </a:tr>
              <a:tr h="3247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Yulius Mandawen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Mina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Mutiara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 &amp;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0853 4457 6958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3019507879"/>
                  </a:ext>
                </a:extLst>
              </a:tr>
              <a:tr h="3247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Yohanis hendrik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Mina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Mutiara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1371578794"/>
                  </a:ext>
                </a:extLst>
              </a:tr>
              <a:tr h="3247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Yoshinori Djelau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Mina Tama  Mutiara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82187422839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2573377422"/>
                  </a:ext>
                </a:extLst>
              </a:tr>
              <a:tr h="3247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Arif Setiawan 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Mina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Mutiara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4052806160"/>
                  </a:ext>
                </a:extLst>
              </a:tr>
              <a:tr h="3247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Filias Tomy Suwarno 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Mina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Mutiara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3975176615"/>
                  </a:ext>
                </a:extLst>
              </a:tr>
              <a:tr h="3247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Deril Bagas Wicaksono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Mina Tama  Mutiara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81247820694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1756906749"/>
                  </a:ext>
                </a:extLst>
              </a:tr>
              <a:tr h="3247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Yupri Yulius Sinlae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Mina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Mutiara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81247698042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2198974985"/>
                  </a:ext>
                </a:extLst>
              </a:tr>
              <a:tr h="3247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Masriana Melanisa T. Ginuny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Mardhotillah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Surabaya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3,750,000.00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82336315309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3782297374"/>
                  </a:ext>
                </a:extLst>
              </a:tr>
              <a:tr h="3247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Zulfadli Dalimunthe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Matahari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Sakti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81324667439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2875617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294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17708" t="-7215" r="21875" b="100000"/>
          <a:stretch>
            <a:fillRect/>
          </a:stretch>
        </p:blipFill>
        <p:spPr>
          <a:xfrm>
            <a:off x="5296266" y="94684"/>
            <a:ext cx="3798195" cy="369621"/>
          </a:xfrm>
          <a:custGeom>
            <a:avLst/>
            <a:gdLst>
              <a:gd name="connsiteX0" fmla="*/ 0 w 4419600"/>
              <a:gd name="connsiteY0" fmla="*/ 0 h 430093"/>
              <a:gd name="connsiteX1" fmla="*/ 4419600 w 4419600"/>
              <a:gd name="connsiteY1" fmla="*/ 0 h 430093"/>
              <a:gd name="connsiteX2" fmla="*/ 4419600 w 4419600"/>
              <a:gd name="connsiteY2" fmla="*/ 430093 h 430093"/>
              <a:gd name="connsiteX3" fmla="*/ 0 w 4419600"/>
              <a:gd name="connsiteY3" fmla="*/ 430093 h 430093"/>
              <a:gd name="connsiteX4" fmla="*/ 0 w 4419600"/>
              <a:gd name="connsiteY4" fmla="*/ 0 h 43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600" h="430093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" name="TextBox 5"/>
          <p:cNvSpPr txBox="1"/>
          <p:nvPr/>
        </p:nvSpPr>
        <p:spPr>
          <a:xfrm>
            <a:off x="2103763" y="239856"/>
            <a:ext cx="9478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JUMLAH LULUSAN POLITEKNIK KELAUTAN DAN PERIKANAN SORONG </a:t>
            </a:r>
            <a:r>
              <a:rPr lang="id-ID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 201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d-ID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- 202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Google Shape;101;p2">
            <a:extLst>
              <a:ext uri="{FF2B5EF4-FFF2-40B4-BE49-F238E27FC236}">
                <a16:creationId xmlns:a16="http://schemas.microsoft.com/office/drawing/2014/main" id="{B70688B7-BA55-5E79-E2E0-5D6143561BE5}"/>
              </a:ext>
            </a:extLst>
          </p:cNvPr>
          <p:cNvSpPr txBox="1"/>
          <p:nvPr/>
        </p:nvSpPr>
        <p:spPr>
          <a:xfrm>
            <a:off x="9331034" y="4701421"/>
            <a:ext cx="2251366" cy="190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Lulusan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883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orang</a:t>
            </a:r>
          </a:p>
          <a:p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Dari Total Lulusan </a:t>
            </a:r>
            <a:r>
              <a:rPr lang="it-IT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1466</a:t>
            </a:r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orang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" name="Google Shape;102;p2">
            <a:extLst>
              <a:ext uri="{FF2B5EF4-FFF2-40B4-BE49-F238E27FC236}">
                <a16:creationId xmlns:a16="http://schemas.microsoft.com/office/drawing/2014/main" id="{0B3C2C73-72AB-1029-BE0D-C7B5932E6D9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219200"/>
            <a:ext cx="8950034" cy="4648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0256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DI INDUSTRI DALAM NEGERI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A7C2-D505-5763-D8FB-A77CB7C3FB8B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 err="1"/>
              <a:t>Profil</a:t>
            </a:r>
            <a:r>
              <a:rPr lang="en-US" sz="1600" i="1" dirty="0"/>
              <a:t>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di </a:t>
            </a:r>
            <a:r>
              <a:rPr lang="en-US" sz="1600" i="1" dirty="0" err="1"/>
              <a:t>Industri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B52E627-7107-21D0-6263-0C948B239F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896776"/>
              </p:ext>
            </p:extLst>
          </p:nvPr>
        </p:nvGraphicFramePr>
        <p:xfrm>
          <a:off x="306178" y="926960"/>
          <a:ext cx="11581021" cy="5514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929">
                  <a:extLst>
                    <a:ext uri="{9D8B030D-6E8A-4147-A177-3AD203B41FA5}">
                      <a16:colId xmlns:a16="http://schemas.microsoft.com/office/drawing/2014/main" val="3916535465"/>
                    </a:ext>
                  </a:extLst>
                </a:gridCol>
                <a:gridCol w="2011319">
                  <a:extLst>
                    <a:ext uri="{9D8B030D-6E8A-4147-A177-3AD203B41FA5}">
                      <a16:colId xmlns:a16="http://schemas.microsoft.com/office/drawing/2014/main" val="2828997726"/>
                    </a:ext>
                  </a:extLst>
                </a:gridCol>
                <a:gridCol w="1245102">
                  <a:extLst>
                    <a:ext uri="{9D8B030D-6E8A-4147-A177-3AD203B41FA5}">
                      <a16:colId xmlns:a16="http://schemas.microsoft.com/office/drawing/2014/main" val="1029764909"/>
                    </a:ext>
                  </a:extLst>
                </a:gridCol>
                <a:gridCol w="2482497">
                  <a:extLst>
                    <a:ext uri="{9D8B030D-6E8A-4147-A177-3AD203B41FA5}">
                      <a16:colId xmlns:a16="http://schemas.microsoft.com/office/drawing/2014/main" val="3261487642"/>
                    </a:ext>
                  </a:extLst>
                </a:gridCol>
                <a:gridCol w="1362819">
                  <a:extLst>
                    <a:ext uri="{9D8B030D-6E8A-4147-A177-3AD203B41FA5}">
                      <a16:colId xmlns:a16="http://schemas.microsoft.com/office/drawing/2014/main" val="2416618164"/>
                    </a:ext>
                  </a:extLst>
                </a:gridCol>
                <a:gridCol w="1119038">
                  <a:extLst>
                    <a:ext uri="{9D8B030D-6E8A-4147-A177-3AD203B41FA5}">
                      <a16:colId xmlns:a16="http://schemas.microsoft.com/office/drawing/2014/main" val="1612940274"/>
                    </a:ext>
                  </a:extLst>
                </a:gridCol>
                <a:gridCol w="1033862">
                  <a:extLst>
                    <a:ext uri="{9D8B030D-6E8A-4147-A177-3AD203B41FA5}">
                      <a16:colId xmlns:a16="http://schemas.microsoft.com/office/drawing/2014/main" val="3622849309"/>
                    </a:ext>
                  </a:extLst>
                </a:gridCol>
                <a:gridCol w="1753455">
                  <a:extLst>
                    <a:ext uri="{9D8B030D-6E8A-4147-A177-3AD203B41FA5}">
                      <a16:colId xmlns:a16="http://schemas.microsoft.com/office/drawing/2014/main" val="3932065692"/>
                    </a:ext>
                  </a:extLst>
                </a:gridCol>
              </a:tblGrid>
              <a:tr h="18398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PERUSAHAAN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 USAHA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GAJI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9" marR="7359" marT="735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extLst>
                  <a:ext uri="{0D108BD9-81ED-4DB2-BD59-A6C34878D82A}">
                    <a16:rowId xmlns:a16="http://schemas.microsoft.com/office/drawing/2014/main" val="3909460008"/>
                  </a:ext>
                </a:extLst>
              </a:tr>
              <a:tr h="1913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(Rp)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730444"/>
                  </a:ext>
                </a:extLst>
              </a:tr>
              <a:tr h="294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Abdul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Lazim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bauw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Perikanan Nusantara Cab. Sorong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extLst>
                  <a:ext uri="{0D108BD9-81ED-4DB2-BD59-A6C34878D82A}">
                    <a16:rowId xmlns:a16="http://schemas.microsoft.com/office/drawing/2014/main" val="2005148400"/>
                  </a:ext>
                </a:extLst>
              </a:tr>
              <a:tr h="294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Anastasius Muyak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Perikanan Nusantara Cab. Sorong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extLst>
                  <a:ext uri="{0D108BD9-81ED-4DB2-BD59-A6C34878D82A}">
                    <a16:rowId xmlns:a16="http://schemas.microsoft.com/office/drawing/2014/main" val="1884736706"/>
                  </a:ext>
                </a:extLst>
              </a:tr>
              <a:tr h="294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Paulus Yanggaer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Perikanan Nusantara Cab. Sorong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0812 6125 1471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extLst>
                  <a:ext uri="{0D108BD9-81ED-4DB2-BD59-A6C34878D82A}">
                    <a16:rowId xmlns:a16="http://schemas.microsoft.com/office/drawing/2014/main" val="3991053556"/>
                  </a:ext>
                </a:extLst>
              </a:tr>
              <a:tr h="294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Ahmat Keley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Perikanan Nusantara Cab. Sorong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85244524707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extLst>
                  <a:ext uri="{0D108BD9-81ED-4DB2-BD59-A6C34878D82A}">
                    <a16:rowId xmlns:a16="http://schemas.microsoft.com/office/drawing/2014/main" val="2587034754"/>
                  </a:ext>
                </a:extLst>
              </a:tr>
              <a:tr h="294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Irfan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Perikanan Nusantara Cab. Sorong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3,250,000.00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0952 4001 1002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extLst>
                  <a:ext uri="{0D108BD9-81ED-4DB2-BD59-A6C34878D82A}">
                    <a16:rowId xmlns:a16="http://schemas.microsoft.com/office/drawing/2014/main" val="276405559"/>
                  </a:ext>
                </a:extLst>
              </a:tr>
              <a:tr h="294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Muhammad Kemal Ibdu Adam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Perikanan Nusantara Cab. Sorong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3,250,000.00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0812 4056 7464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extLst>
                  <a:ext uri="{0D108BD9-81ED-4DB2-BD59-A6C34878D82A}">
                    <a16:rowId xmlns:a16="http://schemas.microsoft.com/office/drawing/2014/main" val="2879407031"/>
                  </a:ext>
                </a:extLst>
              </a:tr>
              <a:tr h="294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Karson Benjamin Isoga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Perikanan Nusantara Cab. Sorong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 &amp;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0853 4457 6958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extLst>
                  <a:ext uri="{0D108BD9-81ED-4DB2-BD59-A6C34878D82A}">
                    <a16:rowId xmlns:a16="http://schemas.microsoft.com/office/drawing/2014/main" val="3302596709"/>
                  </a:ext>
                </a:extLst>
              </a:tr>
              <a:tr h="294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Korbianus Wagubo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Perikanan Nusantara Cab. Sorong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extLst>
                  <a:ext uri="{0D108BD9-81ED-4DB2-BD59-A6C34878D82A}">
                    <a16:rowId xmlns:a16="http://schemas.microsoft.com/office/drawing/2014/main" val="3515027047"/>
                  </a:ext>
                </a:extLst>
              </a:tr>
              <a:tr h="294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Moses Y.I. Sapari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Perikanan Nusantara Cab. Sorong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 &amp;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82187422839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extLst>
                  <a:ext uri="{0D108BD9-81ED-4DB2-BD59-A6C34878D82A}">
                    <a16:rowId xmlns:a16="http://schemas.microsoft.com/office/drawing/2014/main" val="424743468"/>
                  </a:ext>
                </a:extLst>
              </a:tr>
              <a:tr h="294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Muhamad Azman Adnan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Perikanan Nusantara Cab. Sorong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extLst>
                  <a:ext uri="{0D108BD9-81ED-4DB2-BD59-A6C34878D82A}">
                    <a16:rowId xmlns:a16="http://schemas.microsoft.com/office/drawing/2014/main" val="3395895300"/>
                  </a:ext>
                </a:extLst>
              </a:tr>
              <a:tr h="294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Muhammad Mardhi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Perikanan Nusantara Cab. Sorong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extLst>
                  <a:ext uri="{0D108BD9-81ED-4DB2-BD59-A6C34878D82A}">
                    <a16:rowId xmlns:a16="http://schemas.microsoft.com/office/drawing/2014/main" val="3390090197"/>
                  </a:ext>
                </a:extLst>
              </a:tr>
              <a:tr h="294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Nolvin Kambai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Perikanan Nusantara Cab. Sorong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81247820694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extLst>
                  <a:ext uri="{0D108BD9-81ED-4DB2-BD59-A6C34878D82A}">
                    <a16:rowId xmlns:a16="http://schemas.microsoft.com/office/drawing/2014/main" val="977977899"/>
                  </a:ext>
                </a:extLst>
              </a:tr>
              <a:tr h="294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Dortheus Petrus Sampari Binur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Perikanan Nusantara Cab. Sorong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81247698042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extLst>
                  <a:ext uri="{0D108BD9-81ED-4DB2-BD59-A6C34878D82A}">
                    <a16:rowId xmlns:a16="http://schemas.microsoft.com/office/drawing/2014/main" val="2656321612"/>
                  </a:ext>
                </a:extLst>
              </a:tr>
              <a:tr h="161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Jusman Syarif HS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Mina Usaha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3,750,000.00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82336315309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extLst>
                  <a:ext uri="{0D108BD9-81ED-4DB2-BD59-A6C34878D82A}">
                    <a16:rowId xmlns:a16="http://schemas.microsoft.com/office/drawing/2014/main" val="573592173"/>
                  </a:ext>
                </a:extLst>
              </a:tr>
              <a:tr h="161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Agus Diapari Seregar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Mitsi Citra Mandiri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Perminyakan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Logistk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5,500,000.00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81324667439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extLst>
                  <a:ext uri="{0D108BD9-81ED-4DB2-BD59-A6C34878D82A}">
                    <a16:rowId xmlns:a16="http://schemas.microsoft.com/office/drawing/2014/main" val="841450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952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DI INDUSTRI DALAM NEGERI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A7C2-D505-5763-D8FB-A77CB7C3FB8B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 err="1"/>
              <a:t>Profil</a:t>
            </a:r>
            <a:r>
              <a:rPr lang="en-US" sz="1600" i="1" dirty="0"/>
              <a:t>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di </a:t>
            </a:r>
            <a:r>
              <a:rPr lang="en-US" sz="1600" i="1" dirty="0" err="1"/>
              <a:t>Industri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55C8914-C834-D873-1F12-63DE5957B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844967"/>
              </p:ext>
            </p:extLst>
          </p:nvPr>
        </p:nvGraphicFramePr>
        <p:xfrm>
          <a:off x="326960" y="947742"/>
          <a:ext cx="11636439" cy="5514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508">
                  <a:extLst>
                    <a:ext uri="{9D8B030D-6E8A-4147-A177-3AD203B41FA5}">
                      <a16:colId xmlns:a16="http://schemas.microsoft.com/office/drawing/2014/main" val="1619735458"/>
                    </a:ext>
                  </a:extLst>
                </a:gridCol>
                <a:gridCol w="1732237">
                  <a:extLst>
                    <a:ext uri="{9D8B030D-6E8A-4147-A177-3AD203B41FA5}">
                      <a16:colId xmlns:a16="http://schemas.microsoft.com/office/drawing/2014/main" val="2800099199"/>
                    </a:ext>
                  </a:extLst>
                </a:gridCol>
                <a:gridCol w="1347296">
                  <a:extLst>
                    <a:ext uri="{9D8B030D-6E8A-4147-A177-3AD203B41FA5}">
                      <a16:colId xmlns:a16="http://schemas.microsoft.com/office/drawing/2014/main" val="1845887200"/>
                    </a:ext>
                  </a:extLst>
                </a:gridCol>
                <a:gridCol w="2309650">
                  <a:extLst>
                    <a:ext uri="{9D8B030D-6E8A-4147-A177-3AD203B41FA5}">
                      <a16:colId xmlns:a16="http://schemas.microsoft.com/office/drawing/2014/main" val="1053524534"/>
                    </a:ext>
                  </a:extLst>
                </a:gridCol>
                <a:gridCol w="1700701">
                  <a:extLst>
                    <a:ext uri="{9D8B030D-6E8A-4147-A177-3AD203B41FA5}">
                      <a16:colId xmlns:a16="http://schemas.microsoft.com/office/drawing/2014/main" val="3647586152"/>
                    </a:ext>
                  </a:extLst>
                </a:gridCol>
                <a:gridCol w="1124393">
                  <a:extLst>
                    <a:ext uri="{9D8B030D-6E8A-4147-A177-3AD203B41FA5}">
                      <a16:colId xmlns:a16="http://schemas.microsoft.com/office/drawing/2014/main" val="3395886894"/>
                    </a:ext>
                  </a:extLst>
                </a:gridCol>
                <a:gridCol w="1038809">
                  <a:extLst>
                    <a:ext uri="{9D8B030D-6E8A-4147-A177-3AD203B41FA5}">
                      <a16:colId xmlns:a16="http://schemas.microsoft.com/office/drawing/2014/main" val="535484993"/>
                    </a:ext>
                  </a:extLst>
                </a:gridCol>
                <a:gridCol w="1761845">
                  <a:extLst>
                    <a:ext uri="{9D8B030D-6E8A-4147-A177-3AD203B41FA5}">
                      <a16:colId xmlns:a16="http://schemas.microsoft.com/office/drawing/2014/main" val="780923596"/>
                    </a:ext>
                  </a:extLst>
                </a:gridCol>
              </a:tblGrid>
              <a:tr h="18398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PERUSAHAAN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 USAHA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GAJI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9" marR="7359" marT="735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extLst>
                  <a:ext uri="{0D108BD9-81ED-4DB2-BD59-A6C34878D82A}">
                    <a16:rowId xmlns:a16="http://schemas.microsoft.com/office/drawing/2014/main" val="3953971058"/>
                  </a:ext>
                </a:extLst>
              </a:tr>
              <a:tr h="1913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(Rp)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412766"/>
                  </a:ext>
                </a:extLst>
              </a:tr>
              <a:tr h="294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Nehemia D. Lewari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Perikanan Nusantara Cabang Timika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extLst>
                  <a:ext uri="{0D108BD9-81ED-4DB2-BD59-A6C34878D82A}">
                    <a16:rowId xmlns:a16="http://schemas.microsoft.com/office/drawing/2014/main" val="1375081354"/>
                  </a:ext>
                </a:extLst>
              </a:tr>
              <a:tr h="294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Nur Rahmadani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Perikanan Nusantara Cabang Timika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extLst>
                  <a:ext uri="{0D108BD9-81ED-4DB2-BD59-A6C34878D82A}">
                    <a16:rowId xmlns:a16="http://schemas.microsoft.com/office/drawing/2014/main" val="2116657282"/>
                  </a:ext>
                </a:extLst>
              </a:tr>
              <a:tr h="294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Putri Rotan Kaemong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Perikanan Nusantara Cabang Timika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0812 6125 1471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extLst>
                  <a:ext uri="{0D108BD9-81ED-4DB2-BD59-A6C34878D82A}">
                    <a16:rowId xmlns:a16="http://schemas.microsoft.com/office/drawing/2014/main" val="141316657"/>
                  </a:ext>
                </a:extLst>
              </a:tr>
              <a:tr h="294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Rivaldo Z. Sanuari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Perikanan Nusantara Cabang Timika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85244524707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extLst>
                  <a:ext uri="{0D108BD9-81ED-4DB2-BD59-A6C34878D82A}">
                    <a16:rowId xmlns:a16="http://schemas.microsoft.com/office/drawing/2014/main" val="2027013380"/>
                  </a:ext>
                </a:extLst>
              </a:tr>
              <a:tr h="294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Rosalina Aronggear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Perikanan Nusantara Cabang Timika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3,250,000.00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0952 4001 1002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extLst>
                  <a:ext uri="{0D108BD9-81ED-4DB2-BD59-A6C34878D82A}">
                    <a16:rowId xmlns:a16="http://schemas.microsoft.com/office/drawing/2014/main" val="3370386829"/>
                  </a:ext>
                </a:extLst>
              </a:tr>
              <a:tr h="294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Karel Gilberth Yohan Ansaka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Perikanan Nusantara Cabang Timika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 &amp;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3,250,000.00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0812 4056 7464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extLst>
                  <a:ext uri="{0D108BD9-81ED-4DB2-BD59-A6C34878D82A}">
                    <a16:rowId xmlns:a16="http://schemas.microsoft.com/office/drawing/2014/main" val="249296925"/>
                  </a:ext>
                </a:extLst>
              </a:tr>
              <a:tr h="294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Tofan Wahyu Putra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Perikanan Nusantara Cabang Timika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 &amp;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0853 4457 6958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extLst>
                  <a:ext uri="{0D108BD9-81ED-4DB2-BD59-A6C34878D82A}">
                    <a16:rowId xmlns:a16="http://schemas.microsoft.com/office/drawing/2014/main" val="3681494937"/>
                  </a:ext>
                </a:extLst>
              </a:tr>
              <a:tr h="294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Firda Jabir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Tunggal Perkasa Vannamei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extLst>
                  <a:ext uri="{0D108BD9-81ED-4DB2-BD59-A6C34878D82A}">
                    <a16:rowId xmlns:a16="http://schemas.microsoft.com/office/drawing/2014/main" val="2340197850"/>
                  </a:ext>
                </a:extLst>
              </a:tr>
              <a:tr h="294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Jisfa Safitri Djahir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Tunggal Perkasa Vannamei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82187422839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extLst>
                  <a:ext uri="{0D108BD9-81ED-4DB2-BD59-A6C34878D82A}">
                    <a16:rowId xmlns:a16="http://schemas.microsoft.com/office/drawing/2014/main" val="1797174849"/>
                  </a:ext>
                </a:extLst>
              </a:tr>
              <a:tr h="294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Mitra Mega Sitorus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Tunggal Perkasa Vannamei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extLst>
                  <a:ext uri="{0D108BD9-81ED-4DB2-BD59-A6C34878D82A}">
                    <a16:rowId xmlns:a16="http://schemas.microsoft.com/office/drawing/2014/main" val="104982847"/>
                  </a:ext>
                </a:extLst>
              </a:tr>
              <a:tr h="294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Iqbal Saifulloh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Tunggal Perkasa Vannamei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extLst>
                  <a:ext uri="{0D108BD9-81ED-4DB2-BD59-A6C34878D82A}">
                    <a16:rowId xmlns:a16="http://schemas.microsoft.com/office/drawing/2014/main" val="3694857317"/>
                  </a:ext>
                </a:extLst>
              </a:tr>
              <a:tr h="294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Engelberd Jhon Wariori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CV.KIF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81247820694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extLst>
                  <a:ext uri="{0D108BD9-81ED-4DB2-BD59-A6C34878D82A}">
                    <a16:rowId xmlns:a16="http://schemas.microsoft.com/office/drawing/2014/main" val="2299213431"/>
                  </a:ext>
                </a:extLst>
              </a:tr>
              <a:tr h="294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Geofery Johnson Toding Datu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CV.KIF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81247698042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extLst>
                  <a:ext uri="{0D108BD9-81ED-4DB2-BD59-A6C34878D82A}">
                    <a16:rowId xmlns:a16="http://schemas.microsoft.com/office/drawing/2014/main" val="1042095218"/>
                  </a:ext>
                </a:extLst>
              </a:tr>
              <a:tr h="161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Immo Wicaksono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CV.KIF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82336315309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extLst>
                  <a:ext uri="{0D108BD9-81ED-4DB2-BD59-A6C34878D82A}">
                    <a16:rowId xmlns:a16="http://schemas.microsoft.com/office/drawing/2014/main" val="3231229390"/>
                  </a:ext>
                </a:extLst>
              </a:tr>
              <a:tr h="161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Indarto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CV.KIF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Perminyakan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Logistk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81324667439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59" marR="7359" marT="7359" marB="0" anchor="ctr"/>
                </a:tc>
                <a:extLst>
                  <a:ext uri="{0D108BD9-81ED-4DB2-BD59-A6C34878D82A}">
                    <a16:rowId xmlns:a16="http://schemas.microsoft.com/office/drawing/2014/main" val="1128903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021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DI INDUSTRI DALAM NEGERI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A7C2-D505-5763-D8FB-A77CB7C3FB8B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 err="1"/>
              <a:t>Profil</a:t>
            </a:r>
            <a:r>
              <a:rPr lang="en-US" sz="1600" i="1" dirty="0"/>
              <a:t>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di </a:t>
            </a:r>
            <a:r>
              <a:rPr lang="en-US" sz="1600" i="1" dirty="0" err="1"/>
              <a:t>Industri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268B3BE-B6EE-998F-5EE6-6399A0433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325189"/>
              </p:ext>
            </p:extLst>
          </p:nvPr>
        </p:nvGraphicFramePr>
        <p:xfrm>
          <a:off x="228600" y="947742"/>
          <a:ext cx="11734800" cy="5529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728">
                  <a:extLst>
                    <a:ext uri="{9D8B030D-6E8A-4147-A177-3AD203B41FA5}">
                      <a16:colId xmlns:a16="http://schemas.microsoft.com/office/drawing/2014/main" val="2167996736"/>
                    </a:ext>
                  </a:extLst>
                </a:gridCol>
                <a:gridCol w="1978377">
                  <a:extLst>
                    <a:ext uri="{9D8B030D-6E8A-4147-A177-3AD203B41FA5}">
                      <a16:colId xmlns:a16="http://schemas.microsoft.com/office/drawing/2014/main" val="3939464365"/>
                    </a:ext>
                  </a:extLst>
                </a:gridCol>
                <a:gridCol w="1318918">
                  <a:extLst>
                    <a:ext uri="{9D8B030D-6E8A-4147-A177-3AD203B41FA5}">
                      <a16:colId xmlns:a16="http://schemas.microsoft.com/office/drawing/2014/main" val="1341220833"/>
                    </a:ext>
                  </a:extLst>
                </a:gridCol>
                <a:gridCol w="2506637">
                  <a:extLst>
                    <a:ext uri="{9D8B030D-6E8A-4147-A177-3AD203B41FA5}">
                      <a16:colId xmlns:a16="http://schemas.microsoft.com/office/drawing/2014/main" val="138607185"/>
                    </a:ext>
                  </a:extLst>
                </a:gridCol>
                <a:gridCol w="1380915">
                  <a:extLst>
                    <a:ext uri="{9D8B030D-6E8A-4147-A177-3AD203B41FA5}">
                      <a16:colId xmlns:a16="http://schemas.microsoft.com/office/drawing/2014/main" val="2070218305"/>
                    </a:ext>
                  </a:extLst>
                </a:gridCol>
                <a:gridCol w="1133897">
                  <a:extLst>
                    <a:ext uri="{9D8B030D-6E8A-4147-A177-3AD203B41FA5}">
                      <a16:colId xmlns:a16="http://schemas.microsoft.com/office/drawing/2014/main" val="1411321775"/>
                    </a:ext>
                  </a:extLst>
                </a:gridCol>
                <a:gridCol w="1047590">
                  <a:extLst>
                    <a:ext uri="{9D8B030D-6E8A-4147-A177-3AD203B41FA5}">
                      <a16:colId xmlns:a16="http://schemas.microsoft.com/office/drawing/2014/main" val="2729637031"/>
                    </a:ext>
                  </a:extLst>
                </a:gridCol>
                <a:gridCol w="1776738">
                  <a:extLst>
                    <a:ext uri="{9D8B030D-6E8A-4147-A177-3AD203B41FA5}">
                      <a16:colId xmlns:a16="http://schemas.microsoft.com/office/drawing/2014/main" val="1563473431"/>
                    </a:ext>
                  </a:extLst>
                </a:gridCol>
              </a:tblGrid>
              <a:tr h="18952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PERUSAHAAN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 USAHA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GAJI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extLst>
                  <a:ext uri="{0D108BD9-81ED-4DB2-BD59-A6C34878D82A}">
                    <a16:rowId xmlns:a16="http://schemas.microsoft.com/office/drawing/2014/main" val="2987682946"/>
                  </a:ext>
                </a:extLst>
              </a:tr>
              <a:tr h="1971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(Rp)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050202"/>
                  </a:ext>
                </a:extLst>
              </a:tr>
              <a:tr h="3032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Irianto Lestari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CV.KIF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extLst>
                  <a:ext uri="{0D108BD9-81ED-4DB2-BD59-A6C34878D82A}">
                    <a16:rowId xmlns:a16="http://schemas.microsoft.com/office/drawing/2014/main" val="1193975508"/>
                  </a:ext>
                </a:extLst>
              </a:tr>
              <a:tr h="3032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Musthika Panca Nurcantya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CV.KIF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 &amp;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extLst>
                  <a:ext uri="{0D108BD9-81ED-4DB2-BD59-A6C34878D82A}">
                    <a16:rowId xmlns:a16="http://schemas.microsoft.com/office/drawing/2014/main" val="2419597093"/>
                  </a:ext>
                </a:extLst>
              </a:tr>
              <a:tr h="3032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Oktopianus Rantetasak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CV.KIF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 &amp;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0812 6125 1471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extLst>
                  <a:ext uri="{0D108BD9-81ED-4DB2-BD59-A6C34878D82A}">
                    <a16:rowId xmlns:a16="http://schemas.microsoft.com/office/drawing/2014/main" val="2242938302"/>
                  </a:ext>
                </a:extLst>
              </a:tr>
              <a:tr h="3032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Syamsir Hasir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CV.KIF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85244524707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extLst>
                  <a:ext uri="{0D108BD9-81ED-4DB2-BD59-A6C34878D82A}">
                    <a16:rowId xmlns:a16="http://schemas.microsoft.com/office/drawing/2014/main" val="848716678"/>
                  </a:ext>
                </a:extLst>
              </a:tr>
              <a:tr h="3032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Yuyun Rifayani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CV.KIF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3,250,000.00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0952 4001 1002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extLst>
                  <a:ext uri="{0D108BD9-81ED-4DB2-BD59-A6C34878D82A}">
                    <a16:rowId xmlns:a16="http://schemas.microsoft.com/office/drawing/2014/main" val="120442084"/>
                  </a:ext>
                </a:extLst>
              </a:tr>
              <a:tr h="3032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Maikel Sumamboi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CV.KIF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3,250,000.00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0812 4056 7464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extLst>
                  <a:ext uri="{0D108BD9-81ED-4DB2-BD59-A6C34878D82A}">
                    <a16:rowId xmlns:a16="http://schemas.microsoft.com/office/drawing/2014/main" val="2731448546"/>
                  </a:ext>
                </a:extLst>
              </a:tr>
              <a:tr h="3032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Sadam Jabba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CV.KIF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0853 4457 6958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extLst>
                  <a:ext uri="{0D108BD9-81ED-4DB2-BD59-A6C34878D82A}">
                    <a16:rowId xmlns:a16="http://schemas.microsoft.com/office/drawing/2014/main" val="2305150348"/>
                  </a:ext>
                </a:extLst>
              </a:tr>
              <a:tr h="3032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Sando Bapaimu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Sumber Cipta Multiniaga Merauke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extLst>
                  <a:ext uri="{0D108BD9-81ED-4DB2-BD59-A6C34878D82A}">
                    <a16:rowId xmlns:a16="http://schemas.microsoft.com/office/drawing/2014/main" val="210255208"/>
                  </a:ext>
                </a:extLst>
              </a:tr>
              <a:tr h="3032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Arham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Sumber Cipta Multiniaga Merauke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82187422839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extLst>
                  <a:ext uri="{0D108BD9-81ED-4DB2-BD59-A6C34878D82A}">
                    <a16:rowId xmlns:a16="http://schemas.microsoft.com/office/drawing/2014/main" val="80458131"/>
                  </a:ext>
                </a:extLst>
              </a:tr>
              <a:tr h="3032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Muhammad Nuzulul Rachmad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Sumber Cipta Multiniaga Merauke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extLst>
                  <a:ext uri="{0D108BD9-81ED-4DB2-BD59-A6C34878D82A}">
                    <a16:rowId xmlns:a16="http://schemas.microsoft.com/office/drawing/2014/main" val="417932673"/>
                  </a:ext>
                </a:extLst>
              </a:tr>
              <a:tr h="3032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Muhammad Rio Sahputra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Sumber Cipta Multiniaga Merauke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extLst>
                  <a:ext uri="{0D108BD9-81ED-4DB2-BD59-A6C34878D82A}">
                    <a16:rowId xmlns:a16="http://schemas.microsoft.com/office/drawing/2014/main" val="415435766"/>
                  </a:ext>
                </a:extLst>
              </a:tr>
              <a:tr h="3032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Paulus Pelipus Wema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Sumber Cipta Multiniaga Merauke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81247820694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extLst>
                  <a:ext uri="{0D108BD9-81ED-4DB2-BD59-A6C34878D82A}">
                    <a16:rowId xmlns:a16="http://schemas.microsoft.com/office/drawing/2014/main" val="1988085387"/>
                  </a:ext>
                </a:extLst>
              </a:tr>
              <a:tr h="1667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Saidani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Sumber Alfaria Trijaya Bekasi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Budidaya Udang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81247698042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extLst>
                  <a:ext uri="{0D108BD9-81ED-4DB2-BD59-A6C34878D82A}">
                    <a16:rowId xmlns:a16="http://schemas.microsoft.com/office/drawing/2014/main" val="1455208760"/>
                  </a:ext>
                </a:extLst>
              </a:tr>
              <a:tr h="1667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Sitti Hijrawati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Sumber Alfaria Trijaya Bekasi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Budidaya Udang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82336315309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extLst>
                  <a:ext uri="{0D108BD9-81ED-4DB2-BD59-A6C34878D82A}">
                    <a16:rowId xmlns:a16="http://schemas.microsoft.com/office/drawing/2014/main" val="434468236"/>
                  </a:ext>
                </a:extLst>
              </a:tr>
              <a:tr h="1667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Sri Wahyuni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Sumber Alfaria Trijaya Bekasi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Budidaya Udang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81324667439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1" marR="7581" marT="7581" marB="0" anchor="ctr"/>
                </a:tc>
                <a:extLst>
                  <a:ext uri="{0D108BD9-81ED-4DB2-BD59-A6C34878D82A}">
                    <a16:rowId xmlns:a16="http://schemas.microsoft.com/office/drawing/2014/main" val="2792064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097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DI INDUSTRI DALAM NEGERI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A7C2-D505-5763-D8FB-A77CB7C3FB8B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 err="1"/>
              <a:t>Profil</a:t>
            </a:r>
            <a:r>
              <a:rPr lang="en-US" sz="1600" i="1" dirty="0"/>
              <a:t>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di </a:t>
            </a:r>
            <a:r>
              <a:rPr lang="en-US" sz="1600" i="1" dirty="0" err="1"/>
              <a:t>Industri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B39715A-E154-BE01-4C5E-BEF197D35D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856141"/>
              </p:ext>
            </p:extLst>
          </p:nvPr>
        </p:nvGraphicFramePr>
        <p:xfrm>
          <a:off x="304800" y="947742"/>
          <a:ext cx="11506201" cy="5488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945">
                  <a:extLst>
                    <a:ext uri="{9D8B030D-6E8A-4147-A177-3AD203B41FA5}">
                      <a16:colId xmlns:a16="http://schemas.microsoft.com/office/drawing/2014/main" val="1551330780"/>
                    </a:ext>
                  </a:extLst>
                </a:gridCol>
                <a:gridCol w="2115300">
                  <a:extLst>
                    <a:ext uri="{9D8B030D-6E8A-4147-A177-3AD203B41FA5}">
                      <a16:colId xmlns:a16="http://schemas.microsoft.com/office/drawing/2014/main" val="2189514790"/>
                    </a:ext>
                  </a:extLst>
                </a:gridCol>
                <a:gridCol w="1482539">
                  <a:extLst>
                    <a:ext uri="{9D8B030D-6E8A-4147-A177-3AD203B41FA5}">
                      <a16:colId xmlns:a16="http://schemas.microsoft.com/office/drawing/2014/main" val="4005804599"/>
                    </a:ext>
                  </a:extLst>
                </a:gridCol>
                <a:gridCol w="2057284">
                  <a:extLst>
                    <a:ext uri="{9D8B030D-6E8A-4147-A177-3AD203B41FA5}">
                      <a16:colId xmlns:a16="http://schemas.microsoft.com/office/drawing/2014/main" val="1197167069"/>
                    </a:ext>
                  </a:extLst>
                </a:gridCol>
                <a:gridCol w="1354014">
                  <a:extLst>
                    <a:ext uri="{9D8B030D-6E8A-4147-A177-3AD203B41FA5}">
                      <a16:colId xmlns:a16="http://schemas.microsoft.com/office/drawing/2014/main" val="1819208703"/>
                    </a:ext>
                  </a:extLst>
                </a:gridCol>
                <a:gridCol w="1111809">
                  <a:extLst>
                    <a:ext uri="{9D8B030D-6E8A-4147-A177-3AD203B41FA5}">
                      <a16:colId xmlns:a16="http://schemas.microsoft.com/office/drawing/2014/main" val="2395427470"/>
                    </a:ext>
                  </a:extLst>
                </a:gridCol>
                <a:gridCol w="1027183">
                  <a:extLst>
                    <a:ext uri="{9D8B030D-6E8A-4147-A177-3AD203B41FA5}">
                      <a16:colId xmlns:a16="http://schemas.microsoft.com/office/drawing/2014/main" val="1526843698"/>
                    </a:ext>
                  </a:extLst>
                </a:gridCol>
                <a:gridCol w="1742127">
                  <a:extLst>
                    <a:ext uri="{9D8B030D-6E8A-4147-A177-3AD203B41FA5}">
                      <a16:colId xmlns:a16="http://schemas.microsoft.com/office/drawing/2014/main" val="1982582877"/>
                    </a:ext>
                  </a:extLst>
                </a:gridCol>
              </a:tblGrid>
              <a:tr h="17380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PERUSAHAAN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 USAHA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GAJI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1442143920"/>
                  </a:ext>
                </a:extLst>
              </a:tr>
              <a:tr h="180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(Rp)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381843"/>
                  </a:ext>
                </a:extLst>
              </a:tr>
              <a:tr h="278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Anggung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Budiono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Radios Apirja Sorong, ABK Kapal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3022922652"/>
                  </a:ext>
                </a:extLst>
              </a:tr>
              <a:tr h="278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Ardiles Zet Black Yaku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Radios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Apirja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Sorong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ABK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1721224066"/>
                  </a:ext>
                </a:extLst>
              </a:tr>
              <a:tr h="278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 Prasetio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Radios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Apirja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Sorong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ABK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0812 6125 1471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3529207662"/>
                  </a:ext>
                </a:extLst>
              </a:tr>
              <a:tr h="278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Asman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Radios Apirja Sorong, ABK Kapal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 &amp;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85244524707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2050361587"/>
                  </a:ext>
                </a:extLst>
              </a:tr>
              <a:tr h="278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Frits Ismael Koibai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Radios Apirja Sorong, ABK Kapal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3,250,000.00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0952 4001 1002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1550120593"/>
                  </a:ext>
                </a:extLst>
              </a:tr>
              <a:tr h="278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Imam Wahyudi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Radios Apirja Sorong, ABK Kapal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3,250,000.00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0812 4056 7464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1138800457"/>
                  </a:ext>
                </a:extLst>
              </a:tr>
              <a:tr h="278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Sandi Trihartadi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Radios Apirja Sorong, ABK Kapal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0853 4457 6958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4076962694"/>
                  </a:ext>
                </a:extLst>
              </a:tr>
              <a:tr h="278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Riman Sangaji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Radios Apirja Sorong, 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3336715157"/>
                  </a:ext>
                </a:extLst>
              </a:tr>
              <a:tr h="278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Florida Eryantina Mandenas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Radios Apirja Sorong, 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82187422839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3006122740"/>
                  </a:ext>
                </a:extLst>
              </a:tr>
              <a:tr h="278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Jacky Yermi Berd Yohanis Kapitan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Radios Apirja Sorong, 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3830914273"/>
                  </a:ext>
                </a:extLst>
              </a:tr>
              <a:tr h="278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Julfina C.M. Rumaikeuw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Radios Apirja Sorong, 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2204104181"/>
                  </a:ext>
                </a:extLst>
              </a:tr>
              <a:tr h="278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Klaudius Sermumes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Radios Apirja Sorong, 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81247820694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1885169508"/>
                  </a:ext>
                </a:extLst>
              </a:tr>
              <a:tr h="278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Laikemo Elopere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Radios Apirja Sorong, 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81247698042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2429199020"/>
                  </a:ext>
                </a:extLst>
              </a:tr>
              <a:tr h="278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Niko Abinowo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Radios Apirja Sorong, Karyawan Kontrak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82336315309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2844706739"/>
                  </a:ext>
                </a:extLst>
              </a:tr>
              <a:tr h="278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Febriyanto Rahayaan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Radios Apirja Sorong, Staf Bagian Proses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81324667439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283920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792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DI INDUSTRI DALAM NEGERI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A7C2-D505-5763-D8FB-A77CB7C3FB8B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 err="1"/>
              <a:t>Profil</a:t>
            </a:r>
            <a:r>
              <a:rPr lang="en-US" sz="1600" i="1" dirty="0"/>
              <a:t>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di </a:t>
            </a:r>
            <a:r>
              <a:rPr lang="en-US" sz="1600" i="1" dirty="0" err="1"/>
              <a:t>Industri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A77B6E8-E3CF-8B8C-B586-41BD53E46E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187585"/>
              </p:ext>
            </p:extLst>
          </p:nvPr>
        </p:nvGraphicFramePr>
        <p:xfrm>
          <a:off x="228600" y="947742"/>
          <a:ext cx="11582400" cy="5488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419">
                  <a:extLst>
                    <a:ext uri="{9D8B030D-6E8A-4147-A177-3AD203B41FA5}">
                      <a16:colId xmlns:a16="http://schemas.microsoft.com/office/drawing/2014/main" val="3002837043"/>
                    </a:ext>
                  </a:extLst>
                </a:gridCol>
                <a:gridCol w="1622330">
                  <a:extLst>
                    <a:ext uri="{9D8B030D-6E8A-4147-A177-3AD203B41FA5}">
                      <a16:colId xmlns:a16="http://schemas.microsoft.com/office/drawing/2014/main" val="4270188301"/>
                    </a:ext>
                  </a:extLst>
                </a:gridCol>
                <a:gridCol w="1419539">
                  <a:extLst>
                    <a:ext uri="{9D8B030D-6E8A-4147-A177-3AD203B41FA5}">
                      <a16:colId xmlns:a16="http://schemas.microsoft.com/office/drawing/2014/main" val="2198055661"/>
                    </a:ext>
                  </a:extLst>
                </a:gridCol>
                <a:gridCol w="2549310">
                  <a:extLst>
                    <a:ext uri="{9D8B030D-6E8A-4147-A177-3AD203B41FA5}">
                      <a16:colId xmlns:a16="http://schemas.microsoft.com/office/drawing/2014/main" val="1467678581"/>
                    </a:ext>
                  </a:extLst>
                </a:gridCol>
                <a:gridCol w="1362981">
                  <a:extLst>
                    <a:ext uri="{9D8B030D-6E8A-4147-A177-3AD203B41FA5}">
                      <a16:colId xmlns:a16="http://schemas.microsoft.com/office/drawing/2014/main" val="3413720645"/>
                    </a:ext>
                  </a:extLst>
                </a:gridCol>
                <a:gridCol w="1119172">
                  <a:extLst>
                    <a:ext uri="{9D8B030D-6E8A-4147-A177-3AD203B41FA5}">
                      <a16:colId xmlns:a16="http://schemas.microsoft.com/office/drawing/2014/main" val="1775736724"/>
                    </a:ext>
                  </a:extLst>
                </a:gridCol>
                <a:gridCol w="1033985">
                  <a:extLst>
                    <a:ext uri="{9D8B030D-6E8A-4147-A177-3AD203B41FA5}">
                      <a16:colId xmlns:a16="http://schemas.microsoft.com/office/drawing/2014/main" val="588995350"/>
                    </a:ext>
                  </a:extLst>
                </a:gridCol>
                <a:gridCol w="1753664">
                  <a:extLst>
                    <a:ext uri="{9D8B030D-6E8A-4147-A177-3AD203B41FA5}">
                      <a16:colId xmlns:a16="http://schemas.microsoft.com/office/drawing/2014/main" val="1639302787"/>
                    </a:ext>
                  </a:extLst>
                </a:gridCol>
              </a:tblGrid>
              <a:tr h="17380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PERUSAHAAN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 USAHA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GAJI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3950317046"/>
                  </a:ext>
                </a:extLst>
              </a:tr>
              <a:tr h="180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(Rp)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956971"/>
                  </a:ext>
                </a:extLst>
              </a:tr>
              <a:tr h="278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Daniel Ovide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IPN (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Industri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Namatota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377448264"/>
                  </a:ext>
                </a:extLst>
              </a:tr>
              <a:tr h="278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Arwanto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IPN (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Industri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Namatota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 &amp;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660722"/>
                  </a:ext>
                </a:extLst>
              </a:tr>
              <a:tr h="278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Feliks Sanderson Airori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IPN ( Industri Perikanan Namatota 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0812 6125 1471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3503781907"/>
                  </a:ext>
                </a:extLst>
              </a:tr>
              <a:tr h="278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Hendra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IPN ( Industri Perikanan Namatota 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85244524707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1614266568"/>
                  </a:ext>
                </a:extLst>
              </a:tr>
              <a:tr h="278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Sahabudin Matdoan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IPN ( Industri Perikanan Namatota 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3,250,000.00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0952 4001 1002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3067944897"/>
                  </a:ext>
                </a:extLst>
              </a:tr>
              <a:tr h="278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Tohir Adhari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IPN ( Industri Perikanan Namatota 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3,250,000.00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0812 4056 7464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1560488910"/>
                  </a:ext>
                </a:extLst>
              </a:tr>
              <a:tr h="278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Valleryus Lerry Namsa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IPN ( Industri Perikanan Namatota 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0853 4457 6958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4098588011"/>
                  </a:ext>
                </a:extLst>
              </a:tr>
              <a:tr h="278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Yudi Adisusanto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IPN ( Industri Perikanan Namatota 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4182096381"/>
                  </a:ext>
                </a:extLst>
              </a:tr>
              <a:tr h="278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Afrizal Weul Artafella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IPN ( Industri Perikanan Namatota 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82187422839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1497792458"/>
                  </a:ext>
                </a:extLst>
              </a:tr>
              <a:tr h="278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Ahmad Junaedi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IPN ( Industri Perikanan Namatota 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3532975432"/>
                  </a:ext>
                </a:extLst>
              </a:tr>
              <a:tr h="278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Ardi Kamaruddin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IPN ( Industri Perikanan Namatota 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1787008896"/>
                  </a:ext>
                </a:extLst>
              </a:tr>
              <a:tr h="278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Putra Wiranata Djunaidi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KIR  Tampa Garam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81247820694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48745091"/>
                  </a:ext>
                </a:extLst>
              </a:tr>
              <a:tr h="278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Wahyudi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KIR  Tampa Garam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81247698042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1330723749"/>
                  </a:ext>
                </a:extLst>
              </a:tr>
              <a:tr h="278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Achmad Dahus Al-Aziz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KIR  Tampa Garam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logistik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82336315309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1402288382"/>
                  </a:ext>
                </a:extLst>
              </a:tr>
              <a:tr h="278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 Hasan Ar Rahman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KIR  Tampa Garam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logistik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81324667439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3753631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948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DI INDUSTRI DALAM NEGERI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A7C2-D505-5763-D8FB-A77CB7C3FB8B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 err="1"/>
              <a:t>Profil</a:t>
            </a:r>
            <a:r>
              <a:rPr lang="en-US" sz="1600" i="1" dirty="0"/>
              <a:t>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di </a:t>
            </a:r>
            <a:r>
              <a:rPr lang="en-US" sz="1600" i="1" dirty="0" err="1"/>
              <a:t>Industri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75F1E71-AC6A-2A64-7A08-51180268F6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589552"/>
              </p:ext>
            </p:extLst>
          </p:nvPr>
        </p:nvGraphicFramePr>
        <p:xfrm>
          <a:off x="152400" y="947742"/>
          <a:ext cx="11811000" cy="5488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261">
                  <a:extLst>
                    <a:ext uri="{9D8B030D-6E8A-4147-A177-3AD203B41FA5}">
                      <a16:colId xmlns:a16="http://schemas.microsoft.com/office/drawing/2014/main" val="1115283933"/>
                    </a:ext>
                  </a:extLst>
                </a:gridCol>
                <a:gridCol w="2423082">
                  <a:extLst>
                    <a:ext uri="{9D8B030D-6E8A-4147-A177-3AD203B41FA5}">
                      <a16:colId xmlns:a16="http://schemas.microsoft.com/office/drawing/2014/main" val="3006401823"/>
                    </a:ext>
                  </a:extLst>
                </a:gridCol>
                <a:gridCol w="1270063">
                  <a:extLst>
                    <a:ext uri="{9D8B030D-6E8A-4147-A177-3AD203B41FA5}">
                      <a16:colId xmlns:a16="http://schemas.microsoft.com/office/drawing/2014/main" val="1696874863"/>
                    </a:ext>
                  </a:extLst>
                </a:gridCol>
                <a:gridCol w="2111782">
                  <a:extLst>
                    <a:ext uri="{9D8B030D-6E8A-4147-A177-3AD203B41FA5}">
                      <a16:colId xmlns:a16="http://schemas.microsoft.com/office/drawing/2014/main" val="1230507226"/>
                    </a:ext>
                  </a:extLst>
                </a:gridCol>
                <a:gridCol w="1389882">
                  <a:extLst>
                    <a:ext uri="{9D8B030D-6E8A-4147-A177-3AD203B41FA5}">
                      <a16:colId xmlns:a16="http://schemas.microsoft.com/office/drawing/2014/main" val="2322617473"/>
                    </a:ext>
                  </a:extLst>
                </a:gridCol>
                <a:gridCol w="1141261">
                  <a:extLst>
                    <a:ext uri="{9D8B030D-6E8A-4147-A177-3AD203B41FA5}">
                      <a16:colId xmlns:a16="http://schemas.microsoft.com/office/drawing/2014/main" val="674750151"/>
                    </a:ext>
                  </a:extLst>
                </a:gridCol>
                <a:gridCol w="1054393">
                  <a:extLst>
                    <a:ext uri="{9D8B030D-6E8A-4147-A177-3AD203B41FA5}">
                      <a16:colId xmlns:a16="http://schemas.microsoft.com/office/drawing/2014/main" val="794220014"/>
                    </a:ext>
                  </a:extLst>
                </a:gridCol>
                <a:gridCol w="1788276">
                  <a:extLst>
                    <a:ext uri="{9D8B030D-6E8A-4147-A177-3AD203B41FA5}">
                      <a16:colId xmlns:a16="http://schemas.microsoft.com/office/drawing/2014/main" val="457321427"/>
                    </a:ext>
                  </a:extLst>
                </a:gridCol>
              </a:tblGrid>
              <a:tr h="17380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PERUSAHAAN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 USAHA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GAJI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1649526452"/>
                  </a:ext>
                </a:extLst>
              </a:tr>
              <a:tr h="180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(Rp)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186029"/>
                  </a:ext>
                </a:extLst>
              </a:tr>
              <a:tr h="278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Ariel Tandi Kapang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IMPD Cab.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Sorong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1225563572"/>
                  </a:ext>
                </a:extLst>
              </a:tr>
              <a:tr h="278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Akbar Sholich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IMPD Cab.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 &amp;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616415398"/>
                  </a:ext>
                </a:extLst>
              </a:tr>
              <a:tr h="278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Awaludin Nasarudin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IMPD Cab.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0812 6125 1471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3162269716"/>
                  </a:ext>
                </a:extLst>
              </a:tr>
              <a:tr h="278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Candra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IMPD Cab.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85244524707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2849977816"/>
                  </a:ext>
                </a:extLst>
              </a:tr>
              <a:tr h="278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Harun Sagara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IMPD Cab.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3,250,000.00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0952 4001 1002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1755685725"/>
                  </a:ext>
                </a:extLst>
              </a:tr>
              <a:tr h="278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Aklin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IMPD Cab.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3,250,000.00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0812 4056 7464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4053470500"/>
                  </a:ext>
                </a:extLst>
              </a:tr>
              <a:tr h="278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Farhan Ramdani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IMPD Cab.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0853 4457 6958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793956282"/>
                  </a:ext>
                </a:extLst>
              </a:tr>
              <a:tr h="278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Jon Efun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IMPD Cab.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1130362691"/>
                  </a:ext>
                </a:extLst>
              </a:tr>
              <a:tr h="278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Martoni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IMPD Cab.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82187422839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1056351564"/>
                  </a:ext>
                </a:extLst>
              </a:tr>
              <a:tr h="278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Surahman Kaunar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IMPD Cab.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2709412483"/>
                  </a:ext>
                </a:extLst>
              </a:tr>
              <a:tr h="278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Sugito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IMPD Cab.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3078026473"/>
                  </a:ext>
                </a:extLst>
              </a:tr>
              <a:tr h="278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Apriyani Abd. Kadir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IMPD Cab.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81247820694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1427929912"/>
                  </a:ext>
                </a:extLst>
              </a:tr>
              <a:tr h="278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Asriyanti Latukau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IMPD Cab.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81247698042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2194224722"/>
                  </a:ext>
                </a:extLst>
              </a:tr>
              <a:tr h="278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Rudolf Yunias Bonsapia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Golden Marindo Persada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logistik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82336315309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2621838216"/>
                  </a:ext>
                </a:extLst>
              </a:tr>
              <a:tr h="278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Desty Enggarwaty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Golden Marindo Persada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logistik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81324667439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2" marR="6952" marT="6952" marB="0" anchor="ctr"/>
                </a:tc>
                <a:extLst>
                  <a:ext uri="{0D108BD9-81ED-4DB2-BD59-A6C34878D82A}">
                    <a16:rowId xmlns:a16="http://schemas.microsoft.com/office/drawing/2014/main" val="1080553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567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DI INDUSTRI DALAM NEGERI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A7C2-D505-5763-D8FB-A77CB7C3FB8B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 err="1"/>
              <a:t>Profil</a:t>
            </a:r>
            <a:r>
              <a:rPr lang="en-US" sz="1600" i="1" dirty="0"/>
              <a:t>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di </a:t>
            </a:r>
            <a:r>
              <a:rPr lang="en-US" sz="1600" i="1" dirty="0" err="1"/>
              <a:t>Industri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15F324C-97C1-E5D6-63C5-F982ACB1D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156812"/>
              </p:ext>
            </p:extLst>
          </p:nvPr>
        </p:nvGraphicFramePr>
        <p:xfrm>
          <a:off x="228600" y="947742"/>
          <a:ext cx="11811001" cy="5653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125">
                  <a:extLst>
                    <a:ext uri="{9D8B030D-6E8A-4147-A177-3AD203B41FA5}">
                      <a16:colId xmlns:a16="http://schemas.microsoft.com/office/drawing/2014/main" val="1049003935"/>
                    </a:ext>
                  </a:extLst>
                </a:gridCol>
                <a:gridCol w="2563219">
                  <a:extLst>
                    <a:ext uri="{9D8B030D-6E8A-4147-A177-3AD203B41FA5}">
                      <a16:colId xmlns:a16="http://schemas.microsoft.com/office/drawing/2014/main" val="2377898955"/>
                    </a:ext>
                  </a:extLst>
                </a:gridCol>
                <a:gridCol w="1270064">
                  <a:extLst>
                    <a:ext uri="{9D8B030D-6E8A-4147-A177-3AD203B41FA5}">
                      <a16:colId xmlns:a16="http://schemas.microsoft.com/office/drawing/2014/main" val="963144644"/>
                    </a:ext>
                  </a:extLst>
                </a:gridCol>
                <a:gridCol w="2111782">
                  <a:extLst>
                    <a:ext uri="{9D8B030D-6E8A-4147-A177-3AD203B41FA5}">
                      <a16:colId xmlns:a16="http://schemas.microsoft.com/office/drawing/2014/main" val="3507314050"/>
                    </a:ext>
                  </a:extLst>
                </a:gridCol>
                <a:gridCol w="1389882">
                  <a:extLst>
                    <a:ext uri="{9D8B030D-6E8A-4147-A177-3AD203B41FA5}">
                      <a16:colId xmlns:a16="http://schemas.microsoft.com/office/drawing/2014/main" val="81493491"/>
                    </a:ext>
                  </a:extLst>
                </a:gridCol>
                <a:gridCol w="1141261">
                  <a:extLst>
                    <a:ext uri="{9D8B030D-6E8A-4147-A177-3AD203B41FA5}">
                      <a16:colId xmlns:a16="http://schemas.microsoft.com/office/drawing/2014/main" val="3514053967"/>
                    </a:ext>
                  </a:extLst>
                </a:gridCol>
                <a:gridCol w="1054393">
                  <a:extLst>
                    <a:ext uri="{9D8B030D-6E8A-4147-A177-3AD203B41FA5}">
                      <a16:colId xmlns:a16="http://schemas.microsoft.com/office/drawing/2014/main" val="911834274"/>
                    </a:ext>
                  </a:extLst>
                </a:gridCol>
                <a:gridCol w="1788275">
                  <a:extLst>
                    <a:ext uri="{9D8B030D-6E8A-4147-A177-3AD203B41FA5}">
                      <a16:colId xmlns:a16="http://schemas.microsoft.com/office/drawing/2014/main" val="2937860473"/>
                    </a:ext>
                  </a:extLst>
                </a:gridCol>
              </a:tblGrid>
              <a:tr h="21910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PERUSAHAAN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 USAHA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GAJI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339881593"/>
                  </a:ext>
                </a:extLst>
              </a:tr>
              <a:tr h="227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(Rp)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780775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Frans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Apner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Romere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Tri Lintas Benua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Tuna Loin Segar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3,200,000.00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846833424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Fredek Rahangmeten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Tri Lintas Benua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Tuna Loin Segar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3,200,000.00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707427078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George Bush Aninam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Tri Lintas Benua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Tuna Loin Segar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3,200,000.00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0812 6125 1471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188982767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Habib Maulana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Tri Lintas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Benua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Tuna Loin Segar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3,200,000.00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85244524707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268677150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Jamaluddin Fitra Dasi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Tri Lintas Benua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Tuna Loin Segar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3,200,000.00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0952 4001 1002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25684408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Mezak Alilyama Tasyoi L.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Tri Lintas Benua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Tuna Loin Segar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3,200,000.00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0812 4056 7464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18011072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Spenyel Yenusy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Tri Lintas Benua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Tuna Loin Segar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3,200,000.00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0853 4457 6958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890838281"/>
                  </a:ext>
                </a:extLst>
              </a:tr>
              <a:tr h="3505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Hani Susi Sulistiowati Rahmayanti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Tri Lintas Benua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Tuna Loin Segar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3,200,000.00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35578032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Enias Payas W. Ruansui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Tri Lintas Benua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Tuna Loin Segar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3,200,000.00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82187422839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498678675"/>
                  </a:ext>
                </a:extLst>
              </a:tr>
              <a:tr h="3505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Erens Leonard Paprindei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Sahabat Karya Sentosa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278834374"/>
                  </a:ext>
                </a:extLst>
              </a:tr>
              <a:tr h="3505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Fahrul Umasangaji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Sahabat Karya Sentosa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690815957"/>
                  </a:ext>
                </a:extLst>
              </a:tr>
              <a:tr h="3505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Matias Yonas Ohoiledwarin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Sahabat Karya Sentosa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81247820694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782624192"/>
                  </a:ext>
                </a:extLst>
              </a:tr>
              <a:tr h="3505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Vernando Oktovianus Balsala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Sahabat Karya Sentosa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81247698042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44465554"/>
                  </a:ext>
                </a:extLst>
              </a:tr>
              <a:tr h="3505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Yesaya Windewani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Sahabat Karya Sentosa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logistik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82336315309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438995804"/>
                  </a:ext>
                </a:extLst>
              </a:tr>
              <a:tr h="3505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Yusuf Apaseray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Sahabat Karya Sentosa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logistik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81324667439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921587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832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DI INDUSTRI DALAM NEGERI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A7C2-D505-5763-D8FB-A77CB7C3FB8B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 err="1"/>
              <a:t>Profil</a:t>
            </a:r>
            <a:r>
              <a:rPr lang="en-US" sz="1600" i="1" dirty="0"/>
              <a:t>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di </a:t>
            </a:r>
            <a:r>
              <a:rPr lang="en-US" sz="1600" i="1" dirty="0" err="1"/>
              <a:t>Industri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C96BF3A-2774-CCAD-4233-798D0F7B4A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778260"/>
              </p:ext>
            </p:extLst>
          </p:nvPr>
        </p:nvGraphicFramePr>
        <p:xfrm>
          <a:off x="142636" y="940815"/>
          <a:ext cx="11439765" cy="5555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231">
                  <a:extLst>
                    <a:ext uri="{9D8B030D-6E8A-4147-A177-3AD203B41FA5}">
                      <a16:colId xmlns:a16="http://schemas.microsoft.com/office/drawing/2014/main" val="4035600729"/>
                    </a:ext>
                  </a:extLst>
                </a:gridCol>
                <a:gridCol w="2303080">
                  <a:extLst>
                    <a:ext uri="{9D8B030D-6E8A-4147-A177-3AD203B41FA5}">
                      <a16:colId xmlns:a16="http://schemas.microsoft.com/office/drawing/2014/main" val="3161809231"/>
                    </a:ext>
                  </a:extLst>
                </a:gridCol>
                <a:gridCol w="1230144">
                  <a:extLst>
                    <a:ext uri="{9D8B030D-6E8A-4147-A177-3AD203B41FA5}">
                      <a16:colId xmlns:a16="http://schemas.microsoft.com/office/drawing/2014/main" val="2033318176"/>
                    </a:ext>
                  </a:extLst>
                </a:gridCol>
                <a:gridCol w="2045405">
                  <a:extLst>
                    <a:ext uri="{9D8B030D-6E8A-4147-A177-3AD203B41FA5}">
                      <a16:colId xmlns:a16="http://schemas.microsoft.com/office/drawing/2014/main" val="4040884965"/>
                    </a:ext>
                  </a:extLst>
                </a:gridCol>
                <a:gridCol w="1346196">
                  <a:extLst>
                    <a:ext uri="{9D8B030D-6E8A-4147-A177-3AD203B41FA5}">
                      <a16:colId xmlns:a16="http://schemas.microsoft.com/office/drawing/2014/main" val="2612055873"/>
                    </a:ext>
                  </a:extLst>
                </a:gridCol>
                <a:gridCol w="1105389">
                  <a:extLst>
                    <a:ext uri="{9D8B030D-6E8A-4147-A177-3AD203B41FA5}">
                      <a16:colId xmlns:a16="http://schemas.microsoft.com/office/drawing/2014/main" val="1187524439"/>
                    </a:ext>
                  </a:extLst>
                </a:gridCol>
                <a:gridCol w="1021253">
                  <a:extLst>
                    <a:ext uri="{9D8B030D-6E8A-4147-A177-3AD203B41FA5}">
                      <a16:colId xmlns:a16="http://schemas.microsoft.com/office/drawing/2014/main" val="2921633478"/>
                    </a:ext>
                  </a:extLst>
                </a:gridCol>
                <a:gridCol w="1732067">
                  <a:extLst>
                    <a:ext uri="{9D8B030D-6E8A-4147-A177-3AD203B41FA5}">
                      <a16:colId xmlns:a16="http://schemas.microsoft.com/office/drawing/2014/main" val="3121250039"/>
                    </a:ext>
                  </a:extLst>
                </a:gridCol>
              </a:tblGrid>
              <a:tr h="20536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PERUSAHAAN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 USAHA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GAJI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0" marR="7150" marT="715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2946644520"/>
                  </a:ext>
                </a:extLst>
              </a:tr>
              <a:tr h="2135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(Rp)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7964"/>
                  </a:ext>
                </a:extLst>
              </a:tr>
              <a:tr h="3285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Supriyadi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Tanimbar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SWPI, Buru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3,200,000.00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743485163"/>
                  </a:ext>
                </a:extLst>
              </a:tr>
              <a:tr h="3285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Anton Natanyel Moreni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SWPI, Buru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 &amp;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3,200,000.00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648091627"/>
                  </a:ext>
                </a:extLst>
              </a:tr>
              <a:tr h="3285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Demianus Wilhard Sroyer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SWPI, Buru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3,200,000.00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0812 6125 1471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1245462745"/>
                  </a:ext>
                </a:extLst>
              </a:tr>
              <a:tr h="3285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Faisal Surya Nugroho Saputro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SWPI, Buru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3,200,000.00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85244524707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3287245341"/>
                  </a:ext>
                </a:extLst>
              </a:tr>
              <a:tr h="3285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Heman Rih-Rih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SWPI, Buru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3,200,000.00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0952 4001 1002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726152324"/>
                  </a:ext>
                </a:extLst>
              </a:tr>
              <a:tr h="3285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Muharman Azmi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SWPI, Buru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3,200,000.00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0812 4056 7464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1222756121"/>
                  </a:ext>
                </a:extLst>
              </a:tr>
              <a:tr h="3285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Suriya Munawar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SWPI, Buru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3,200,000.00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0853 4457 6958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1009501149"/>
                  </a:ext>
                </a:extLst>
              </a:tr>
              <a:tr h="3285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Yusran Hasyin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SWPI, Buru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3,200,000.00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1446719449"/>
                  </a:ext>
                </a:extLst>
              </a:tr>
              <a:tr h="3285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Firdaus Ubaidillah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Ocean Mitramas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3,200,000.00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82187422839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2335073014"/>
                  </a:ext>
                </a:extLst>
              </a:tr>
              <a:tr h="3285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Jusman Nurlette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Ocean Mitramas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739718597"/>
                  </a:ext>
                </a:extLst>
              </a:tr>
              <a:tr h="3285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Ottow Geisler Baab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Ocean Mitramas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688530942"/>
                  </a:ext>
                </a:extLst>
              </a:tr>
              <a:tr h="3285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Paskalis Petrus Pesiwarisa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Ocean Mitramas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81247820694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1816245815"/>
                  </a:ext>
                </a:extLst>
              </a:tr>
              <a:tr h="3285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Philipus K. Ajambuani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Ocean Mitramas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81247698042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2359543505"/>
                  </a:ext>
                </a:extLst>
              </a:tr>
              <a:tr h="1807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Muh. Thamrin Rengen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Monacom Cabang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Alat Berat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logistik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4,500,000.00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82336315309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3817484039"/>
                  </a:ext>
                </a:extLst>
              </a:tr>
              <a:tr h="3285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Mohammad Ali Rozaki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Tunggal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logistik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81324667439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2379839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580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DI INDUSTRI DALAM NEGERI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A7C2-D505-5763-D8FB-A77CB7C3FB8B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 err="1"/>
              <a:t>Profil</a:t>
            </a:r>
            <a:r>
              <a:rPr lang="en-US" sz="1600" i="1" dirty="0"/>
              <a:t>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di </a:t>
            </a:r>
            <a:r>
              <a:rPr lang="en-US" sz="1600" i="1" dirty="0" err="1"/>
              <a:t>Industri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7E17669-33BA-0DDA-1376-3BB6B5676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268825"/>
              </p:ext>
            </p:extLst>
          </p:nvPr>
        </p:nvGraphicFramePr>
        <p:xfrm>
          <a:off x="177272" y="968524"/>
          <a:ext cx="11786128" cy="5501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537">
                  <a:extLst>
                    <a:ext uri="{9D8B030D-6E8A-4147-A177-3AD203B41FA5}">
                      <a16:colId xmlns:a16="http://schemas.microsoft.com/office/drawing/2014/main" val="3514224774"/>
                    </a:ext>
                  </a:extLst>
                </a:gridCol>
                <a:gridCol w="2379374">
                  <a:extLst>
                    <a:ext uri="{9D8B030D-6E8A-4147-A177-3AD203B41FA5}">
                      <a16:colId xmlns:a16="http://schemas.microsoft.com/office/drawing/2014/main" val="2399131870"/>
                    </a:ext>
                  </a:extLst>
                </a:gridCol>
                <a:gridCol w="1267389">
                  <a:extLst>
                    <a:ext uri="{9D8B030D-6E8A-4147-A177-3AD203B41FA5}">
                      <a16:colId xmlns:a16="http://schemas.microsoft.com/office/drawing/2014/main" val="2027448427"/>
                    </a:ext>
                  </a:extLst>
                </a:gridCol>
                <a:gridCol w="2107334">
                  <a:extLst>
                    <a:ext uri="{9D8B030D-6E8A-4147-A177-3AD203B41FA5}">
                      <a16:colId xmlns:a16="http://schemas.microsoft.com/office/drawing/2014/main" val="553323760"/>
                    </a:ext>
                  </a:extLst>
                </a:gridCol>
                <a:gridCol w="1386955">
                  <a:extLst>
                    <a:ext uri="{9D8B030D-6E8A-4147-A177-3AD203B41FA5}">
                      <a16:colId xmlns:a16="http://schemas.microsoft.com/office/drawing/2014/main" val="3926500043"/>
                    </a:ext>
                  </a:extLst>
                </a:gridCol>
                <a:gridCol w="1138857">
                  <a:extLst>
                    <a:ext uri="{9D8B030D-6E8A-4147-A177-3AD203B41FA5}">
                      <a16:colId xmlns:a16="http://schemas.microsoft.com/office/drawing/2014/main" val="399163829"/>
                    </a:ext>
                  </a:extLst>
                </a:gridCol>
                <a:gridCol w="1052173">
                  <a:extLst>
                    <a:ext uri="{9D8B030D-6E8A-4147-A177-3AD203B41FA5}">
                      <a16:colId xmlns:a16="http://schemas.microsoft.com/office/drawing/2014/main" val="301600527"/>
                    </a:ext>
                  </a:extLst>
                </a:gridCol>
                <a:gridCol w="1784509">
                  <a:extLst>
                    <a:ext uri="{9D8B030D-6E8A-4147-A177-3AD203B41FA5}">
                      <a16:colId xmlns:a16="http://schemas.microsoft.com/office/drawing/2014/main" val="3324694179"/>
                    </a:ext>
                  </a:extLst>
                </a:gridCol>
              </a:tblGrid>
              <a:tr h="17875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PERUSAHAAN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 USAHA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GAJI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3307455414"/>
                  </a:ext>
                </a:extLst>
              </a:tr>
              <a:tr h="1859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(Rp)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174792"/>
                  </a:ext>
                </a:extLst>
              </a:tr>
              <a:tr h="2860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Daud Daniel Mandacan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West Irian Fishing Industries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 &amp;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3,200,000.00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1461900094"/>
                  </a:ext>
                </a:extLst>
              </a:tr>
              <a:tr h="2860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Alex Dorus Wenggi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West Irian Fishing Industries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3,200,000.00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3197518080"/>
                  </a:ext>
                </a:extLst>
              </a:tr>
              <a:tr h="2860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Martinus Muyak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West Irian Fishing Industries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3,200,000.00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0812 6125 1471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1914173788"/>
                  </a:ext>
                </a:extLst>
              </a:tr>
              <a:tr h="2860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Soni S. Mamoribo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West Irian Fishing Industries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3,200,000.00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85244524707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2396372592"/>
                  </a:ext>
                </a:extLst>
              </a:tr>
              <a:tr h="2860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Adam Ipa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West Irian Fishing Industries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3,200,000.00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0952 4001 1002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40066565"/>
                  </a:ext>
                </a:extLst>
              </a:tr>
              <a:tr h="2860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Alex Syalom Karma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West Irian Fishing Industries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3,200,000.00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0812 4056 7464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488449011"/>
                  </a:ext>
                </a:extLst>
              </a:tr>
              <a:tr h="2860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Harun Gesio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West Irian Fishing Industries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3,200,000.00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0853 4457 6958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3143975957"/>
                  </a:ext>
                </a:extLst>
              </a:tr>
              <a:tr h="2860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Mohlas Rawi Lessy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West Irian Fishing Industries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3,200,000.00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3526276548"/>
                  </a:ext>
                </a:extLst>
              </a:tr>
              <a:tr h="2860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Muflihun Lestusen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West Irian Fishing Industries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3,200,000.00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82187422839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3899680472"/>
                  </a:ext>
                </a:extLst>
              </a:tr>
              <a:tr h="2860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Semel Ishak Rumbarar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West Irian Fishing Industries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1457778515"/>
                  </a:ext>
                </a:extLst>
              </a:tr>
              <a:tr h="2860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Yohanes Rumere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West Irian Fishing Industries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Mekanik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2531672206"/>
                  </a:ext>
                </a:extLst>
              </a:tr>
              <a:tr h="2860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Andre Anselme Mote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West Irian Fishing Industries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81247820694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1499686958"/>
                  </a:ext>
                </a:extLst>
              </a:tr>
              <a:tr h="2860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Anisha Afny Novria Sakka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West Irian Fishing Industries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81247698042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497490016"/>
                  </a:ext>
                </a:extLst>
              </a:tr>
              <a:tr h="157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Yames Abraham Mansoben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West Irian Fishing Industries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Alat Berat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logistik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4,500,000.00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82336315309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2384935469"/>
                  </a:ext>
                </a:extLst>
              </a:tr>
              <a:tr h="2860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Dominggus Rahangmetan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West Irian Fishing Industries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 Ikan &amp; Pengolahan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logistik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81324667439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457936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693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DI INDUSTRI DALAM NEGERI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A7C2-D505-5763-D8FB-A77CB7C3FB8B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 err="1"/>
              <a:t>Profil</a:t>
            </a:r>
            <a:r>
              <a:rPr lang="en-US" sz="1600" i="1" dirty="0"/>
              <a:t>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di </a:t>
            </a:r>
            <a:r>
              <a:rPr lang="en-US" sz="1600" i="1" dirty="0" err="1"/>
              <a:t>Industri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ABE5366-544F-ED27-7A5D-785ABE352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675745"/>
              </p:ext>
            </p:extLst>
          </p:nvPr>
        </p:nvGraphicFramePr>
        <p:xfrm>
          <a:off x="190500" y="920033"/>
          <a:ext cx="11811000" cy="5777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375">
                  <a:extLst>
                    <a:ext uri="{9D8B030D-6E8A-4147-A177-3AD203B41FA5}">
                      <a16:colId xmlns:a16="http://schemas.microsoft.com/office/drawing/2014/main" val="3526029143"/>
                    </a:ext>
                  </a:extLst>
                </a:gridCol>
                <a:gridCol w="2427969">
                  <a:extLst>
                    <a:ext uri="{9D8B030D-6E8A-4147-A177-3AD203B41FA5}">
                      <a16:colId xmlns:a16="http://schemas.microsoft.com/office/drawing/2014/main" val="387507362"/>
                    </a:ext>
                  </a:extLst>
                </a:gridCol>
                <a:gridCol w="1270063">
                  <a:extLst>
                    <a:ext uri="{9D8B030D-6E8A-4147-A177-3AD203B41FA5}">
                      <a16:colId xmlns:a16="http://schemas.microsoft.com/office/drawing/2014/main" val="3620732202"/>
                    </a:ext>
                  </a:extLst>
                </a:gridCol>
                <a:gridCol w="2111782">
                  <a:extLst>
                    <a:ext uri="{9D8B030D-6E8A-4147-A177-3AD203B41FA5}">
                      <a16:colId xmlns:a16="http://schemas.microsoft.com/office/drawing/2014/main" val="1991376577"/>
                    </a:ext>
                  </a:extLst>
                </a:gridCol>
                <a:gridCol w="1389882">
                  <a:extLst>
                    <a:ext uri="{9D8B030D-6E8A-4147-A177-3AD203B41FA5}">
                      <a16:colId xmlns:a16="http://schemas.microsoft.com/office/drawing/2014/main" val="3471612925"/>
                    </a:ext>
                  </a:extLst>
                </a:gridCol>
                <a:gridCol w="1141261">
                  <a:extLst>
                    <a:ext uri="{9D8B030D-6E8A-4147-A177-3AD203B41FA5}">
                      <a16:colId xmlns:a16="http://schemas.microsoft.com/office/drawing/2014/main" val="1299431786"/>
                    </a:ext>
                  </a:extLst>
                </a:gridCol>
                <a:gridCol w="1054393">
                  <a:extLst>
                    <a:ext uri="{9D8B030D-6E8A-4147-A177-3AD203B41FA5}">
                      <a16:colId xmlns:a16="http://schemas.microsoft.com/office/drawing/2014/main" val="1072705946"/>
                    </a:ext>
                  </a:extLst>
                </a:gridCol>
                <a:gridCol w="1788275">
                  <a:extLst>
                    <a:ext uri="{9D8B030D-6E8A-4147-A177-3AD203B41FA5}">
                      <a16:colId xmlns:a16="http://schemas.microsoft.com/office/drawing/2014/main" val="3509571473"/>
                    </a:ext>
                  </a:extLst>
                </a:gridCol>
              </a:tblGrid>
              <a:tr h="30234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PERUSAHAAN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 USAHA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GAJI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858759059"/>
                  </a:ext>
                </a:extLst>
              </a:tr>
              <a:tr h="3144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(Rp)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817786"/>
                  </a:ext>
                </a:extLst>
              </a:tr>
              <a:tr h="332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Fany Wael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Bandar Nelayan Jayawijaya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Produksi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418697236"/>
                  </a:ext>
                </a:extLst>
              </a:tr>
              <a:tr h="332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Fatma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Nurlette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Bandar Nelayan Jayawijaya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Produksi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411624011"/>
                  </a:ext>
                </a:extLst>
              </a:tr>
              <a:tr h="332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Febriyanti Rehalat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Bandar Nelayan Jayawijaya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0812 6125 1471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73756688"/>
                  </a:ext>
                </a:extLst>
              </a:tr>
              <a:tr h="332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Marwiyah Ambai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Bandar Nelayan Jayawijaya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85244524707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64149766"/>
                  </a:ext>
                </a:extLst>
              </a:tr>
              <a:tr h="332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Nila Febriyanti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Bandar Nelayan Jayawijaya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0952 4001 1002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901167039"/>
                  </a:ext>
                </a:extLst>
              </a:tr>
              <a:tr h="332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Rosalin Aronggear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Bandar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Nelayan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Jayawijaya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0812 4056 7464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35441720"/>
                  </a:ext>
                </a:extLst>
              </a:tr>
              <a:tr h="332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Sri Rezki Amalia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Bandar Nelayan Jayawijaya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0853 4457 6958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420458147"/>
                  </a:ext>
                </a:extLst>
              </a:tr>
              <a:tr h="332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Ulfa Rehalat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Bandar Nelayan Jayawijaya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893530768"/>
                  </a:ext>
                </a:extLst>
              </a:tr>
              <a:tr h="332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Yulianto S. Rantetau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Bandar Nelayan Jayawijaya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82187422839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572027258"/>
                  </a:ext>
                </a:extLst>
              </a:tr>
              <a:tr h="332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Afriyanti Lessy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Bandar Nelayan Jayawijaya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73782269"/>
                  </a:ext>
                </a:extLst>
              </a:tr>
              <a:tr h="332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Yuliana Baransano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Bandar Nelayan Jayawijaya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Mekanik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622391127"/>
                  </a:ext>
                </a:extLst>
              </a:tr>
              <a:tr h="332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Muh. Fajrin Umakamea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Bandar Nelayan Jayawijaya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81247820694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862408003"/>
                  </a:ext>
                </a:extLst>
              </a:tr>
              <a:tr h="332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Armansyah Adipu Towali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Bandar Nelayan Jayawijaya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81247698042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72453712"/>
                  </a:ext>
                </a:extLst>
              </a:tr>
              <a:tr h="332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Muhammad Hamzah Putra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Bandar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Nelayan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Jayawijaya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logistik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82336315309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974376279"/>
                  </a:ext>
                </a:extLst>
              </a:tr>
              <a:tr h="332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Stevanus Roynaldo Selembun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Bandar Nelayan Jayawijaya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logistik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81324667439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956585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635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17708" t="-7215" r="21875" b="100000"/>
          <a:stretch>
            <a:fillRect/>
          </a:stretch>
        </p:blipFill>
        <p:spPr>
          <a:xfrm>
            <a:off x="5296266" y="94684"/>
            <a:ext cx="3798195" cy="369621"/>
          </a:xfrm>
          <a:custGeom>
            <a:avLst/>
            <a:gdLst>
              <a:gd name="connsiteX0" fmla="*/ 0 w 4419600"/>
              <a:gd name="connsiteY0" fmla="*/ 0 h 430093"/>
              <a:gd name="connsiteX1" fmla="*/ 4419600 w 4419600"/>
              <a:gd name="connsiteY1" fmla="*/ 0 h 430093"/>
              <a:gd name="connsiteX2" fmla="*/ 4419600 w 4419600"/>
              <a:gd name="connsiteY2" fmla="*/ 430093 h 430093"/>
              <a:gd name="connsiteX3" fmla="*/ 0 w 4419600"/>
              <a:gd name="connsiteY3" fmla="*/ 430093 h 430093"/>
              <a:gd name="connsiteX4" fmla="*/ 0 w 4419600"/>
              <a:gd name="connsiteY4" fmla="*/ 0 h 43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600" h="430093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" name="Google Shape;108;p3">
            <a:extLst>
              <a:ext uri="{FF2B5EF4-FFF2-40B4-BE49-F238E27FC236}">
                <a16:creationId xmlns:a16="http://schemas.microsoft.com/office/drawing/2014/main" id="{880828EC-5675-BCC2-32E4-429479C84BC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2" name="Google Shape;109;p3">
            <a:extLst>
              <a:ext uri="{FF2B5EF4-FFF2-40B4-BE49-F238E27FC236}">
                <a16:creationId xmlns:a16="http://schemas.microsoft.com/office/drawing/2014/main" id="{CE9DF7E2-4B87-EBF0-B7CD-C16DDF944089}"/>
              </a:ext>
            </a:extLst>
          </p:cNvPr>
          <p:cNvSpPr txBox="1"/>
          <p:nvPr/>
        </p:nvSpPr>
        <p:spPr>
          <a:xfrm>
            <a:off x="2103763" y="239856"/>
            <a:ext cx="864043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SERAPAN LULUSAN POLITEKNIK </a:t>
            </a:r>
            <a:r>
              <a:rPr lang="en-US" sz="20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</a:t>
            </a: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KP SORONG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TAHUN 2012 - 2021</a:t>
            </a:r>
            <a:endParaRPr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11856DB4-E967-F201-3D3F-00824DC527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9482243"/>
              </p:ext>
            </p:extLst>
          </p:nvPr>
        </p:nvGraphicFramePr>
        <p:xfrm>
          <a:off x="3810000" y="91457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AF3238DB-D634-9986-E942-F9D75420D8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3032905"/>
              </p:ext>
            </p:extLst>
          </p:nvPr>
        </p:nvGraphicFramePr>
        <p:xfrm>
          <a:off x="-1143000" y="809028"/>
          <a:ext cx="4629630" cy="2852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F5473450-984B-BFE7-FBF0-7C82277ACB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103508"/>
              </p:ext>
            </p:extLst>
          </p:nvPr>
        </p:nvGraphicFramePr>
        <p:xfrm>
          <a:off x="1313911" y="809028"/>
          <a:ext cx="4622427" cy="2852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83CBC2E4-694F-A0DD-7BF0-19FBC380A8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152354"/>
              </p:ext>
            </p:extLst>
          </p:nvPr>
        </p:nvGraphicFramePr>
        <p:xfrm>
          <a:off x="6238781" y="8634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3E17CC16-41B2-1E34-0518-BD6FE5F822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0220361"/>
              </p:ext>
            </p:extLst>
          </p:nvPr>
        </p:nvGraphicFramePr>
        <p:xfrm>
          <a:off x="8592089" y="8634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17855E81-7A04-67AC-2283-18D0FEC007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66779"/>
              </p:ext>
            </p:extLst>
          </p:nvPr>
        </p:nvGraphicFramePr>
        <p:xfrm>
          <a:off x="-1166191" y="365777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0F41C37A-4D86-95EB-6E71-24A8440C6A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97229"/>
              </p:ext>
            </p:extLst>
          </p:nvPr>
        </p:nvGraphicFramePr>
        <p:xfrm>
          <a:off x="1313911" y="367433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11E48BAD-3B42-DE54-9A29-A6F380EABC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843082"/>
              </p:ext>
            </p:extLst>
          </p:nvPr>
        </p:nvGraphicFramePr>
        <p:xfrm>
          <a:off x="3791826" y="363647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F0F8DA58-72BE-FF6A-83F4-C2D2D2C827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9226308"/>
              </p:ext>
            </p:extLst>
          </p:nvPr>
        </p:nvGraphicFramePr>
        <p:xfrm>
          <a:off x="6248400" y="3657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9068D43A-B6B1-3B22-CB3A-D433A4EACF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3022856"/>
              </p:ext>
            </p:extLst>
          </p:nvPr>
        </p:nvGraphicFramePr>
        <p:xfrm>
          <a:off x="8592089" y="364766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37303681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DI INDUSTRI DALAM NEGERI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A7C2-D505-5763-D8FB-A77CB7C3FB8B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 err="1"/>
              <a:t>Profil</a:t>
            </a:r>
            <a:r>
              <a:rPr lang="en-US" sz="1600" i="1" dirty="0"/>
              <a:t>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di </a:t>
            </a:r>
            <a:r>
              <a:rPr lang="en-US" sz="1600" i="1" dirty="0" err="1"/>
              <a:t>Industri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171E9C1-CDA3-14F5-32D2-1F9068C9D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573079"/>
              </p:ext>
            </p:extLst>
          </p:nvPr>
        </p:nvGraphicFramePr>
        <p:xfrm>
          <a:off x="304800" y="1079058"/>
          <a:ext cx="11658599" cy="5587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662">
                  <a:extLst>
                    <a:ext uri="{9D8B030D-6E8A-4147-A177-3AD203B41FA5}">
                      <a16:colId xmlns:a16="http://schemas.microsoft.com/office/drawing/2014/main" val="286902937"/>
                    </a:ext>
                  </a:extLst>
                </a:gridCol>
                <a:gridCol w="1785938">
                  <a:extLst>
                    <a:ext uri="{9D8B030D-6E8A-4147-A177-3AD203B41FA5}">
                      <a16:colId xmlns:a16="http://schemas.microsoft.com/office/drawing/2014/main" val="30132227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330434291"/>
                    </a:ext>
                  </a:extLst>
                </a:gridCol>
                <a:gridCol w="2544128">
                  <a:extLst>
                    <a:ext uri="{9D8B030D-6E8A-4147-A177-3AD203B41FA5}">
                      <a16:colId xmlns:a16="http://schemas.microsoft.com/office/drawing/2014/main" val="4176616911"/>
                    </a:ext>
                  </a:extLst>
                </a:gridCol>
                <a:gridCol w="1371948">
                  <a:extLst>
                    <a:ext uri="{9D8B030D-6E8A-4147-A177-3AD203B41FA5}">
                      <a16:colId xmlns:a16="http://schemas.microsoft.com/office/drawing/2014/main" val="2094036942"/>
                    </a:ext>
                  </a:extLst>
                </a:gridCol>
                <a:gridCol w="1126535">
                  <a:extLst>
                    <a:ext uri="{9D8B030D-6E8A-4147-A177-3AD203B41FA5}">
                      <a16:colId xmlns:a16="http://schemas.microsoft.com/office/drawing/2014/main" val="4031702140"/>
                    </a:ext>
                  </a:extLst>
                </a:gridCol>
                <a:gridCol w="1040788">
                  <a:extLst>
                    <a:ext uri="{9D8B030D-6E8A-4147-A177-3AD203B41FA5}">
                      <a16:colId xmlns:a16="http://schemas.microsoft.com/office/drawing/2014/main" val="1448338050"/>
                    </a:ext>
                  </a:extLst>
                </a:gridCol>
                <a:gridCol w="1765200">
                  <a:extLst>
                    <a:ext uri="{9D8B030D-6E8A-4147-A177-3AD203B41FA5}">
                      <a16:colId xmlns:a16="http://schemas.microsoft.com/office/drawing/2014/main" val="1003215463"/>
                    </a:ext>
                  </a:extLst>
                </a:gridCol>
              </a:tblGrid>
              <a:tr h="20934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PERUSAHAAN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 USAHA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GAJI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430313822"/>
                  </a:ext>
                </a:extLst>
              </a:tr>
              <a:tr h="217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(Rp)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899550"/>
                  </a:ext>
                </a:extLst>
              </a:tr>
              <a:tr h="321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Aidil Saputra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Blue Ocean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Grece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Internasional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Produksi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113663469"/>
                  </a:ext>
                </a:extLst>
              </a:tr>
              <a:tr h="321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Dika Sony Prabowo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Blue Ocean Grece Internasional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Produksi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238214682"/>
                  </a:ext>
                </a:extLst>
              </a:tr>
              <a:tr h="321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Eki Satriyo Juned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Blue Ocean Grece Internasional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0812 6125 1471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735151750"/>
                  </a:ext>
                </a:extLst>
              </a:tr>
              <a:tr h="321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Guntur Oktavian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Blue Ocean Grece Internasional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85244524707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020673374"/>
                  </a:ext>
                </a:extLst>
              </a:tr>
              <a:tr h="321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Hasan Sadilli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Blue Ocean Grece Internasional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0952 4001 1002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0702202"/>
                  </a:ext>
                </a:extLst>
              </a:tr>
              <a:tr h="321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Sepril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Borneo Grup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0812 4056 7464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054706617"/>
                  </a:ext>
                </a:extLst>
              </a:tr>
              <a:tr h="321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Diana Rumbarar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Borneo Grup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0853 4457 6958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449344874"/>
                  </a:ext>
                </a:extLst>
              </a:tr>
              <a:tr h="321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Makisnai M.A. Mirino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Borneo Grup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344267832"/>
                  </a:ext>
                </a:extLst>
              </a:tr>
              <a:tr h="321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Nurhikmah Tunnazilah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Borneo Grup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82187422839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642886873"/>
                  </a:ext>
                </a:extLst>
              </a:tr>
              <a:tr h="321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Lombang Sumber Rejeki Jatim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Budidya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Teknisi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243559902"/>
                  </a:ext>
                </a:extLst>
              </a:tr>
              <a:tr h="321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Iron Ixon Yanggroseray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Lombang Sumber Rejeki Jatim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Budidya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Mekanik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811581356"/>
                  </a:ext>
                </a:extLst>
              </a:tr>
              <a:tr h="321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Yoga Darma Widiyananta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Lombang Sumber Rejeki Jatim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Budidya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81247820694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513187203"/>
                  </a:ext>
                </a:extLst>
              </a:tr>
              <a:tr h="321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Yohanes Kosay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Lautan Melimpa Lestari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81247698042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996556102"/>
                  </a:ext>
                </a:extLst>
              </a:tr>
              <a:tr h="321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Rahman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Lautan Melimpa Lestari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logistik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82336315309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210073095"/>
                  </a:ext>
                </a:extLst>
              </a:tr>
              <a:tr h="321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Yesica Lasmasari Sitompul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Lautan Melimpa Lestari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logistik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81324667439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443739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747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DI INDUSTRI DALAM NEGERI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A7C2-D505-5763-D8FB-A77CB7C3FB8B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 err="1"/>
              <a:t>Profil</a:t>
            </a:r>
            <a:r>
              <a:rPr lang="en-US" sz="1600" i="1" dirty="0"/>
              <a:t>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di </a:t>
            </a:r>
            <a:r>
              <a:rPr lang="en-US" sz="1600" i="1" dirty="0" err="1"/>
              <a:t>Industri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CB14611-0FBD-815A-BAFD-FD277BA461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241304"/>
              </p:ext>
            </p:extLst>
          </p:nvPr>
        </p:nvGraphicFramePr>
        <p:xfrm>
          <a:off x="152400" y="947742"/>
          <a:ext cx="11552564" cy="5072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583">
                  <a:extLst>
                    <a:ext uri="{9D8B030D-6E8A-4147-A177-3AD203B41FA5}">
                      <a16:colId xmlns:a16="http://schemas.microsoft.com/office/drawing/2014/main" val="918186203"/>
                    </a:ext>
                  </a:extLst>
                </a:gridCol>
                <a:gridCol w="2426907">
                  <a:extLst>
                    <a:ext uri="{9D8B030D-6E8A-4147-A177-3AD203B41FA5}">
                      <a16:colId xmlns:a16="http://schemas.microsoft.com/office/drawing/2014/main" val="1278456468"/>
                    </a:ext>
                  </a:extLst>
                </a:gridCol>
                <a:gridCol w="1242273">
                  <a:extLst>
                    <a:ext uri="{9D8B030D-6E8A-4147-A177-3AD203B41FA5}">
                      <a16:colId xmlns:a16="http://schemas.microsoft.com/office/drawing/2014/main" val="388611168"/>
                    </a:ext>
                  </a:extLst>
                </a:gridCol>
                <a:gridCol w="2065574">
                  <a:extLst>
                    <a:ext uri="{9D8B030D-6E8A-4147-A177-3AD203B41FA5}">
                      <a16:colId xmlns:a16="http://schemas.microsoft.com/office/drawing/2014/main" val="1518354978"/>
                    </a:ext>
                  </a:extLst>
                </a:gridCol>
                <a:gridCol w="1359470">
                  <a:extLst>
                    <a:ext uri="{9D8B030D-6E8A-4147-A177-3AD203B41FA5}">
                      <a16:colId xmlns:a16="http://schemas.microsoft.com/office/drawing/2014/main" val="1179971263"/>
                    </a:ext>
                  </a:extLst>
                </a:gridCol>
                <a:gridCol w="1116289">
                  <a:extLst>
                    <a:ext uri="{9D8B030D-6E8A-4147-A177-3AD203B41FA5}">
                      <a16:colId xmlns:a16="http://schemas.microsoft.com/office/drawing/2014/main" val="880452797"/>
                    </a:ext>
                  </a:extLst>
                </a:gridCol>
                <a:gridCol w="1031322">
                  <a:extLst>
                    <a:ext uri="{9D8B030D-6E8A-4147-A177-3AD203B41FA5}">
                      <a16:colId xmlns:a16="http://schemas.microsoft.com/office/drawing/2014/main" val="1690278870"/>
                    </a:ext>
                  </a:extLst>
                </a:gridCol>
                <a:gridCol w="1749146">
                  <a:extLst>
                    <a:ext uri="{9D8B030D-6E8A-4147-A177-3AD203B41FA5}">
                      <a16:colId xmlns:a16="http://schemas.microsoft.com/office/drawing/2014/main" val="3587920896"/>
                    </a:ext>
                  </a:extLst>
                </a:gridCol>
              </a:tblGrid>
              <a:tr h="33281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</a:t>
                      </a:r>
                      <a:endParaRPr lang="en-US" sz="13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PERUSAHAAN</a:t>
                      </a:r>
                      <a:endParaRPr lang="en-US" sz="13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 USAHA</a:t>
                      </a:r>
                      <a:endParaRPr lang="en-US" sz="13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3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GAJI</a:t>
                      </a:r>
                      <a:endParaRPr lang="en-US" sz="13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3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355095904"/>
                  </a:ext>
                </a:extLst>
              </a:tr>
              <a:tr h="346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(Rp)</a:t>
                      </a:r>
                      <a:endParaRPr lang="en-US" sz="13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113725"/>
                  </a:ext>
                </a:extLst>
              </a:tr>
              <a:tr h="292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Moch. Hidayatullah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Aruna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Indonesia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562410155"/>
                  </a:ext>
                </a:extLst>
              </a:tr>
              <a:tr h="292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Mouch. Fazrul Choirudin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Aruna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Indonesia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067190269"/>
                  </a:ext>
                </a:extLst>
              </a:tr>
              <a:tr h="292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Rehabiam L. Manobi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Aruna Indonesia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0812 6125 1471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944672918"/>
                  </a:ext>
                </a:extLst>
              </a:tr>
              <a:tr h="292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Slamet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Prnomo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Haji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Aruna Indonesia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Produksi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85244524707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440968517"/>
                  </a:ext>
                </a:extLst>
              </a:tr>
              <a:tr h="292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Jango Ravi Morin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Aruna Indonesia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Produksi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0952 4001 1002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598344364"/>
                  </a:ext>
                </a:extLst>
              </a:tr>
              <a:tr h="292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Anindhita P.P Surumpaet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Aruna Indonesia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Produksi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0812 4056 7464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152114674"/>
                  </a:ext>
                </a:extLst>
              </a:tr>
              <a:tr h="292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Boki Binsyowi Manggaprouw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Aruna Indonesia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0853 4457 6958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610539828"/>
                  </a:ext>
                </a:extLst>
              </a:tr>
              <a:tr h="292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Husaini Latulanit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Aruna Indonesia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Administrasi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230005892"/>
                  </a:ext>
                </a:extLst>
              </a:tr>
              <a:tr h="292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Muhammad Ridho Hidayat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Aruna Indonesia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Administrasi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82187422839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206164461"/>
                  </a:ext>
                </a:extLst>
              </a:tr>
              <a:tr h="292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Sarito R.A Sinaga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Aruna Indonesia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Administrasi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412359135"/>
                  </a:ext>
                </a:extLst>
              </a:tr>
              <a:tr h="292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Syane Milka Yepese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Aruna Indonesia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Mekanik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766400871"/>
                  </a:ext>
                </a:extLst>
              </a:tr>
              <a:tr h="292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Andri Gus Sarira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Aruna Indonesia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81247820694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440352538"/>
                  </a:ext>
                </a:extLst>
              </a:tr>
              <a:tr h="292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Kukuh Jati Pamungkas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Aruna Indonesia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81247698042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102299263"/>
                  </a:ext>
                </a:extLst>
              </a:tr>
              <a:tr h="292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Herman Sampe Lottong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Aruna Indonesia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logistik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82336315309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452962002"/>
                  </a:ext>
                </a:extLst>
              </a:tr>
              <a:tr h="292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Febrini Weni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Aruna Indonesia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logistik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81324667439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715526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4569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DI INDUSTRI DALAM NEGERI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A7C2-D505-5763-D8FB-A77CB7C3FB8B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 err="1"/>
              <a:t>Profil</a:t>
            </a:r>
            <a:r>
              <a:rPr lang="en-US" sz="1600" i="1" dirty="0"/>
              <a:t>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di </a:t>
            </a:r>
            <a:r>
              <a:rPr lang="en-US" sz="1600" i="1" dirty="0" err="1"/>
              <a:t>Industri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4D8D470-3806-38F1-68F0-5061D152F0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696624"/>
              </p:ext>
            </p:extLst>
          </p:nvPr>
        </p:nvGraphicFramePr>
        <p:xfrm>
          <a:off x="228600" y="947742"/>
          <a:ext cx="11476362" cy="5459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576">
                  <a:extLst>
                    <a:ext uri="{9D8B030D-6E8A-4147-A177-3AD203B41FA5}">
                      <a16:colId xmlns:a16="http://schemas.microsoft.com/office/drawing/2014/main" val="943495766"/>
                    </a:ext>
                  </a:extLst>
                </a:gridCol>
                <a:gridCol w="2331202">
                  <a:extLst>
                    <a:ext uri="{9D8B030D-6E8A-4147-A177-3AD203B41FA5}">
                      <a16:colId xmlns:a16="http://schemas.microsoft.com/office/drawing/2014/main" val="3745931857"/>
                    </a:ext>
                  </a:extLst>
                </a:gridCol>
                <a:gridCol w="1234079">
                  <a:extLst>
                    <a:ext uri="{9D8B030D-6E8A-4147-A177-3AD203B41FA5}">
                      <a16:colId xmlns:a16="http://schemas.microsoft.com/office/drawing/2014/main" val="216084016"/>
                    </a:ext>
                  </a:extLst>
                </a:gridCol>
                <a:gridCol w="2051949">
                  <a:extLst>
                    <a:ext uri="{9D8B030D-6E8A-4147-A177-3AD203B41FA5}">
                      <a16:colId xmlns:a16="http://schemas.microsoft.com/office/drawing/2014/main" val="2447750422"/>
                    </a:ext>
                  </a:extLst>
                </a:gridCol>
                <a:gridCol w="1350503">
                  <a:extLst>
                    <a:ext uri="{9D8B030D-6E8A-4147-A177-3AD203B41FA5}">
                      <a16:colId xmlns:a16="http://schemas.microsoft.com/office/drawing/2014/main" val="4016715112"/>
                    </a:ext>
                  </a:extLst>
                </a:gridCol>
                <a:gridCol w="1108926">
                  <a:extLst>
                    <a:ext uri="{9D8B030D-6E8A-4147-A177-3AD203B41FA5}">
                      <a16:colId xmlns:a16="http://schemas.microsoft.com/office/drawing/2014/main" val="1134194280"/>
                    </a:ext>
                  </a:extLst>
                </a:gridCol>
                <a:gridCol w="1024519">
                  <a:extLst>
                    <a:ext uri="{9D8B030D-6E8A-4147-A177-3AD203B41FA5}">
                      <a16:colId xmlns:a16="http://schemas.microsoft.com/office/drawing/2014/main" val="3839827005"/>
                    </a:ext>
                  </a:extLst>
                </a:gridCol>
                <a:gridCol w="1737608">
                  <a:extLst>
                    <a:ext uri="{9D8B030D-6E8A-4147-A177-3AD203B41FA5}">
                      <a16:colId xmlns:a16="http://schemas.microsoft.com/office/drawing/2014/main" val="392080964"/>
                    </a:ext>
                  </a:extLst>
                </a:gridCol>
              </a:tblGrid>
              <a:tr h="21910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PERUSAHAAN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 USAHA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GAJI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556549466"/>
                  </a:ext>
                </a:extLst>
              </a:tr>
              <a:tr h="227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(Rp)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294333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Maryam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Sainus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FADIL NUR BAHARI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75966512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Nazlia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Tuael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FADIL NUR BAHARI JAYA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80167697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Rahmatia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Latukau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FADIL NUR BAHARI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0812 6125 1471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01878242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Ramdana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FADIL NUR BAHARI JAYA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85244524707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397822922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Riska Fitria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FADIL NUR BAHARI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0952 4001 1002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331012995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Ode Muhammad Iksan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FADIL NUR BAHARI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Produksi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0812 4056 7464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245547358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Juan Asyur Heypon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FADIL NUR BAHARI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0853 4457 6958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946180206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Mohammad Syukur Mahu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FADIL NUR BAHARI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684394673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Sangap Suryadi Sinaga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FADIL NUR BAHARI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82187422839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341287412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Yahya Kmur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FADIL NUR BAHARI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024159384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Yogi Prasetyo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FADIL NUR BAHARI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Mekanik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427625469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Achmad Ilham Fauzi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FADIL NUR BAHARI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81247820694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400478233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Nuraisyah Zakaria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FADIL NUR BAHARI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81247698042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908445361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Sitti Masitha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FADIL NUR BAHARI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logistik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82336315309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221492135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Ikma Muthia Fitriany Sakka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Aruna Indonesia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logistik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81324667439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586588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2723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DI INDUSTRI DALAM NEGERI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A7C2-D505-5763-D8FB-A77CB7C3FB8B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 err="1"/>
              <a:t>Profil</a:t>
            </a:r>
            <a:r>
              <a:rPr lang="en-US" sz="1600" i="1" dirty="0"/>
              <a:t>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di </a:t>
            </a:r>
            <a:r>
              <a:rPr lang="en-US" sz="1600" i="1" dirty="0" err="1"/>
              <a:t>Industri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E3C83D-2633-DA55-9D9C-73399B78C5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135138"/>
              </p:ext>
            </p:extLst>
          </p:nvPr>
        </p:nvGraphicFramePr>
        <p:xfrm>
          <a:off x="152400" y="947742"/>
          <a:ext cx="11734801" cy="5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442">
                  <a:extLst>
                    <a:ext uri="{9D8B030D-6E8A-4147-A177-3AD203B41FA5}">
                      <a16:colId xmlns:a16="http://schemas.microsoft.com/office/drawing/2014/main" val="3124709409"/>
                    </a:ext>
                  </a:extLst>
                </a:gridCol>
                <a:gridCol w="2037292">
                  <a:extLst>
                    <a:ext uri="{9D8B030D-6E8A-4147-A177-3AD203B41FA5}">
                      <a16:colId xmlns:a16="http://schemas.microsoft.com/office/drawing/2014/main" val="1965850467"/>
                    </a:ext>
                  </a:extLst>
                </a:gridCol>
                <a:gridCol w="1303867">
                  <a:extLst>
                    <a:ext uri="{9D8B030D-6E8A-4147-A177-3AD203B41FA5}">
                      <a16:colId xmlns:a16="http://schemas.microsoft.com/office/drawing/2014/main" val="3839639219"/>
                    </a:ext>
                  </a:extLst>
                </a:gridCol>
                <a:gridCol w="2484059">
                  <a:extLst>
                    <a:ext uri="{9D8B030D-6E8A-4147-A177-3AD203B41FA5}">
                      <a16:colId xmlns:a16="http://schemas.microsoft.com/office/drawing/2014/main" val="3926073545"/>
                    </a:ext>
                  </a:extLst>
                </a:gridCol>
                <a:gridCol w="1380915">
                  <a:extLst>
                    <a:ext uri="{9D8B030D-6E8A-4147-A177-3AD203B41FA5}">
                      <a16:colId xmlns:a16="http://schemas.microsoft.com/office/drawing/2014/main" val="3381588823"/>
                    </a:ext>
                  </a:extLst>
                </a:gridCol>
                <a:gridCol w="1133898">
                  <a:extLst>
                    <a:ext uri="{9D8B030D-6E8A-4147-A177-3AD203B41FA5}">
                      <a16:colId xmlns:a16="http://schemas.microsoft.com/office/drawing/2014/main" val="1629408455"/>
                    </a:ext>
                  </a:extLst>
                </a:gridCol>
                <a:gridCol w="1047590">
                  <a:extLst>
                    <a:ext uri="{9D8B030D-6E8A-4147-A177-3AD203B41FA5}">
                      <a16:colId xmlns:a16="http://schemas.microsoft.com/office/drawing/2014/main" val="2898330963"/>
                    </a:ext>
                  </a:extLst>
                </a:gridCol>
                <a:gridCol w="1776738">
                  <a:extLst>
                    <a:ext uri="{9D8B030D-6E8A-4147-A177-3AD203B41FA5}">
                      <a16:colId xmlns:a16="http://schemas.microsoft.com/office/drawing/2014/main" val="554597226"/>
                    </a:ext>
                  </a:extLst>
                </a:gridCol>
              </a:tblGrid>
              <a:tr h="21910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PERUSAHAAN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 USAHA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GAJI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525418776"/>
                  </a:ext>
                </a:extLst>
              </a:tr>
              <a:tr h="227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(Rp)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341123"/>
                  </a:ext>
                </a:extLst>
              </a:tr>
              <a:tr h="3505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Didid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Purnomo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Tower Bersama Group Papua Maluku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Telekomunikasi dan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Jaringan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7,500,000.00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74687608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Piterson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Mambrasar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Nusa Persada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687654196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Marista Dwi Hesti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Pasific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Harvest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Banyuwangi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Budidaya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0812 6125 1471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581692411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Aldeis Murehuwey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Permata Hijau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Produksi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85244524707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024486638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Arsal Chalil Elhuria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Permata Hijau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0952 4001 1002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906849490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Thomas Hegemur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Jangkar Mas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0812 4056 7464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981780875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Aser Frengki. Aiboi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Jangkar Mas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0853 4457 6958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736497552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Coy Okto Brandon Daulay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Jangkar Mas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312697972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Najib Abdullah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Jangkar Mas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82187422839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991298534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Febri Ramadan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Jangkar Mas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713255090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Hari Rahmad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Jangkar Mas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12321265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Ary Annur Trash Love G.T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Jangkar Mas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81247820694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528794212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Samuel Banioni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Jangkar Mas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81247698042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688420548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Prasetya Yuliawan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Jangkar Mas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82336315309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3542257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Abdul Aziz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Jangkar Mas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81324667439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444010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974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DI INDUSTRI DALAM NEGERI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A7C2-D505-5763-D8FB-A77CB7C3FB8B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 err="1"/>
              <a:t>Profil</a:t>
            </a:r>
            <a:r>
              <a:rPr lang="en-US" sz="1600" i="1" dirty="0"/>
              <a:t>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di </a:t>
            </a:r>
            <a:r>
              <a:rPr lang="en-US" sz="1600" i="1" dirty="0" err="1"/>
              <a:t>Industri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D3BF3AC-3C10-5F2C-3F54-6795C49484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636627"/>
              </p:ext>
            </p:extLst>
          </p:nvPr>
        </p:nvGraphicFramePr>
        <p:xfrm>
          <a:off x="228600" y="947742"/>
          <a:ext cx="11734800" cy="5607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425">
                  <a:extLst>
                    <a:ext uri="{9D8B030D-6E8A-4147-A177-3AD203B41FA5}">
                      <a16:colId xmlns:a16="http://schemas.microsoft.com/office/drawing/2014/main" val="2292677957"/>
                    </a:ext>
                  </a:extLst>
                </a:gridCol>
                <a:gridCol w="2302207">
                  <a:extLst>
                    <a:ext uri="{9D8B030D-6E8A-4147-A177-3AD203B41FA5}">
                      <a16:colId xmlns:a16="http://schemas.microsoft.com/office/drawing/2014/main" val="3738076156"/>
                    </a:ext>
                  </a:extLst>
                </a:gridCol>
                <a:gridCol w="1261870">
                  <a:extLst>
                    <a:ext uri="{9D8B030D-6E8A-4147-A177-3AD203B41FA5}">
                      <a16:colId xmlns:a16="http://schemas.microsoft.com/office/drawing/2014/main" val="3400630874"/>
                    </a:ext>
                  </a:extLst>
                </a:gridCol>
                <a:gridCol w="2098157">
                  <a:extLst>
                    <a:ext uri="{9D8B030D-6E8A-4147-A177-3AD203B41FA5}">
                      <a16:colId xmlns:a16="http://schemas.microsoft.com/office/drawing/2014/main" val="3715019398"/>
                    </a:ext>
                  </a:extLst>
                </a:gridCol>
                <a:gridCol w="1380915">
                  <a:extLst>
                    <a:ext uri="{9D8B030D-6E8A-4147-A177-3AD203B41FA5}">
                      <a16:colId xmlns:a16="http://schemas.microsoft.com/office/drawing/2014/main" val="1465403820"/>
                    </a:ext>
                  </a:extLst>
                </a:gridCol>
                <a:gridCol w="1133898">
                  <a:extLst>
                    <a:ext uri="{9D8B030D-6E8A-4147-A177-3AD203B41FA5}">
                      <a16:colId xmlns:a16="http://schemas.microsoft.com/office/drawing/2014/main" val="1589100091"/>
                    </a:ext>
                  </a:extLst>
                </a:gridCol>
                <a:gridCol w="1047590">
                  <a:extLst>
                    <a:ext uri="{9D8B030D-6E8A-4147-A177-3AD203B41FA5}">
                      <a16:colId xmlns:a16="http://schemas.microsoft.com/office/drawing/2014/main" val="1258501287"/>
                    </a:ext>
                  </a:extLst>
                </a:gridCol>
                <a:gridCol w="1776738">
                  <a:extLst>
                    <a:ext uri="{9D8B030D-6E8A-4147-A177-3AD203B41FA5}">
                      <a16:colId xmlns:a16="http://schemas.microsoft.com/office/drawing/2014/main" val="4232548861"/>
                    </a:ext>
                  </a:extLst>
                </a:gridCol>
              </a:tblGrid>
              <a:tr h="21910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PERUSAHAAN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 USAHA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GAJI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56572614"/>
                  </a:ext>
                </a:extLst>
              </a:tr>
              <a:tr h="227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(Rp)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652592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Raimond Ardjon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Windu Marina Abadi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762349979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Perina Mabel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Windu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Marina Abadi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552165699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Riko Kafiar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Windu Marina Abadi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0812 6125 1471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72054357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Surya Pebruanto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Windu Marina Abadi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85244524707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837837697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Menase M. Mesiro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0952 4001 1002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006929461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Sahril Djafar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0812 4056 7464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61644812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Yonas Imbura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0853 4457 6958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169616672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Muhammad Guntur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945000521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Natanael Malma Gebze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82187422839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042215264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Piterson Maer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078159327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David Warumi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Mekanik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541653592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Darsudin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81247820694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183685296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Jhon Yusak Yansip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81247698042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39399764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Vikriandi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logistik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82336315309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60476313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Korinus Ramandei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logistik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81324667439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984267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956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DI INDUSTRI DALAM NEGERI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A7C2-D505-5763-D8FB-A77CB7C3FB8B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 err="1"/>
              <a:t>Profil</a:t>
            </a:r>
            <a:r>
              <a:rPr lang="en-US" sz="1600" i="1" dirty="0"/>
              <a:t>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di </a:t>
            </a:r>
            <a:r>
              <a:rPr lang="en-US" sz="1600" i="1" dirty="0" err="1"/>
              <a:t>Industri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EC10121-11ED-CB70-6477-502560E04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489486"/>
              </p:ext>
            </p:extLst>
          </p:nvPr>
        </p:nvGraphicFramePr>
        <p:xfrm>
          <a:off x="228600" y="982800"/>
          <a:ext cx="11734800" cy="5513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425">
                  <a:extLst>
                    <a:ext uri="{9D8B030D-6E8A-4147-A177-3AD203B41FA5}">
                      <a16:colId xmlns:a16="http://schemas.microsoft.com/office/drawing/2014/main" val="3317664396"/>
                    </a:ext>
                  </a:extLst>
                </a:gridCol>
                <a:gridCol w="2302207">
                  <a:extLst>
                    <a:ext uri="{9D8B030D-6E8A-4147-A177-3AD203B41FA5}">
                      <a16:colId xmlns:a16="http://schemas.microsoft.com/office/drawing/2014/main" val="3452102922"/>
                    </a:ext>
                  </a:extLst>
                </a:gridCol>
                <a:gridCol w="1261870">
                  <a:extLst>
                    <a:ext uri="{9D8B030D-6E8A-4147-A177-3AD203B41FA5}">
                      <a16:colId xmlns:a16="http://schemas.microsoft.com/office/drawing/2014/main" val="4249110671"/>
                    </a:ext>
                  </a:extLst>
                </a:gridCol>
                <a:gridCol w="2098157">
                  <a:extLst>
                    <a:ext uri="{9D8B030D-6E8A-4147-A177-3AD203B41FA5}">
                      <a16:colId xmlns:a16="http://schemas.microsoft.com/office/drawing/2014/main" val="2787388511"/>
                    </a:ext>
                  </a:extLst>
                </a:gridCol>
                <a:gridCol w="1380915">
                  <a:extLst>
                    <a:ext uri="{9D8B030D-6E8A-4147-A177-3AD203B41FA5}">
                      <a16:colId xmlns:a16="http://schemas.microsoft.com/office/drawing/2014/main" val="2057881630"/>
                    </a:ext>
                  </a:extLst>
                </a:gridCol>
                <a:gridCol w="1133898">
                  <a:extLst>
                    <a:ext uri="{9D8B030D-6E8A-4147-A177-3AD203B41FA5}">
                      <a16:colId xmlns:a16="http://schemas.microsoft.com/office/drawing/2014/main" val="979672619"/>
                    </a:ext>
                  </a:extLst>
                </a:gridCol>
                <a:gridCol w="1047590">
                  <a:extLst>
                    <a:ext uri="{9D8B030D-6E8A-4147-A177-3AD203B41FA5}">
                      <a16:colId xmlns:a16="http://schemas.microsoft.com/office/drawing/2014/main" val="3707392221"/>
                    </a:ext>
                  </a:extLst>
                </a:gridCol>
                <a:gridCol w="1776738">
                  <a:extLst>
                    <a:ext uri="{9D8B030D-6E8A-4147-A177-3AD203B41FA5}">
                      <a16:colId xmlns:a16="http://schemas.microsoft.com/office/drawing/2014/main" val="2202051500"/>
                    </a:ext>
                  </a:extLst>
                </a:gridCol>
              </a:tblGrid>
              <a:tr h="16490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PERUSAHAAN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 USAHA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GAJI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537501709"/>
                  </a:ext>
                </a:extLst>
              </a:tr>
              <a:tr h="1688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(Rp)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447733"/>
                  </a:ext>
                </a:extLst>
              </a:tr>
              <a:tr h="3216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Yilugu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Wantik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Indosco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Dwijayasakti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Produksi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518719221"/>
                  </a:ext>
                </a:extLst>
              </a:tr>
              <a:tr h="3216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Shidiq Bhayu Kurniawan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Indosco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Dwijayasakti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34683253"/>
                  </a:ext>
                </a:extLst>
              </a:tr>
              <a:tr h="3216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Irfany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Indosco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Dwijayasakti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0812 6125 1471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148585370"/>
                  </a:ext>
                </a:extLst>
              </a:tr>
              <a:tr h="3216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Piet Hein Yeninar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Indosco Dwijayasakti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85244524707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659775374"/>
                  </a:ext>
                </a:extLst>
              </a:tr>
              <a:tr h="3216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Agustina Yenu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Indosco Dwijayasakti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0952 4001 1002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007263381"/>
                  </a:ext>
                </a:extLst>
              </a:tr>
              <a:tr h="3216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Nofista Kristiani Adilan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Indosco Dwijayasakti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0812 4056 7464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91461839"/>
                  </a:ext>
                </a:extLst>
              </a:tr>
              <a:tr h="3216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Sepriyani Gunena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Indosco Dwijayasakti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0853 4457 6958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688566873"/>
                  </a:ext>
                </a:extLst>
              </a:tr>
              <a:tr h="3216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Adji Cakra Ely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Indosco Dwijayasakti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459549458"/>
                  </a:ext>
                </a:extLst>
              </a:tr>
              <a:tr h="3216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Anugrah Reindra Lamma Durand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Indosco Dwijayasakti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82187422839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096173550"/>
                  </a:ext>
                </a:extLst>
              </a:tr>
              <a:tr h="3216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Khairul Anwar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Indosco Dwijayasakti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872729064"/>
                  </a:ext>
                </a:extLst>
              </a:tr>
              <a:tr h="3216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Muhammad Arifin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Indosco Dwijayasakti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521516366"/>
                  </a:ext>
                </a:extLst>
              </a:tr>
              <a:tr h="3216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Wempi Septer Mandauw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Indosco Dwijayasakti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81247820694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803603794"/>
                  </a:ext>
                </a:extLst>
              </a:tr>
              <a:tr h="3216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Zulfikar umlati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Indosco Dwijayasakti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81247698042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419808345"/>
                  </a:ext>
                </a:extLst>
              </a:tr>
              <a:tr h="3216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Aryo Sampari Maudoma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Indosco Dwijayasakti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82336315309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6343572"/>
                  </a:ext>
                </a:extLst>
              </a:tr>
              <a:tr h="3216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Jonathan Hendrik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Indosco Dwijayasakti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81324667439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086813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3554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DI INDUSTRI DALAM NEGERI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A7C2-D505-5763-D8FB-A77CB7C3FB8B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 err="1"/>
              <a:t>Profil</a:t>
            </a:r>
            <a:r>
              <a:rPr lang="en-US" sz="1600" i="1" dirty="0"/>
              <a:t>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di </a:t>
            </a:r>
            <a:r>
              <a:rPr lang="en-US" sz="1600" i="1" dirty="0" err="1"/>
              <a:t>Industri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AF6CA8D-7D50-E7C4-2016-22EAA8A7D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335769"/>
              </p:ext>
            </p:extLst>
          </p:nvPr>
        </p:nvGraphicFramePr>
        <p:xfrm>
          <a:off x="228600" y="947742"/>
          <a:ext cx="11658600" cy="5607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1204155749"/>
                    </a:ext>
                  </a:extLst>
                </a:gridCol>
                <a:gridCol w="2368220">
                  <a:extLst>
                    <a:ext uri="{9D8B030D-6E8A-4147-A177-3AD203B41FA5}">
                      <a16:colId xmlns:a16="http://schemas.microsoft.com/office/drawing/2014/main" val="3616516577"/>
                    </a:ext>
                  </a:extLst>
                </a:gridCol>
                <a:gridCol w="1253676">
                  <a:extLst>
                    <a:ext uri="{9D8B030D-6E8A-4147-A177-3AD203B41FA5}">
                      <a16:colId xmlns:a16="http://schemas.microsoft.com/office/drawing/2014/main" val="3889332772"/>
                    </a:ext>
                  </a:extLst>
                </a:gridCol>
                <a:gridCol w="2084533">
                  <a:extLst>
                    <a:ext uri="{9D8B030D-6E8A-4147-A177-3AD203B41FA5}">
                      <a16:colId xmlns:a16="http://schemas.microsoft.com/office/drawing/2014/main" val="91606185"/>
                    </a:ext>
                  </a:extLst>
                </a:gridCol>
                <a:gridCol w="1371948">
                  <a:extLst>
                    <a:ext uri="{9D8B030D-6E8A-4147-A177-3AD203B41FA5}">
                      <a16:colId xmlns:a16="http://schemas.microsoft.com/office/drawing/2014/main" val="607488305"/>
                    </a:ext>
                  </a:extLst>
                </a:gridCol>
                <a:gridCol w="1126535">
                  <a:extLst>
                    <a:ext uri="{9D8B030D-6E8A-4147-A177-3AD203B41FA5}">
                      <a16:colId xmlns:a16="http://schemas.microsoft.com/office/drawing/2014/main" val="1215465891"/>
                    </a:ext>
                  </a:extLst>
                </a:gridCol>
                <a:gridCol w="1040788">
                  <a:extLst>
                    <a:ext uri="{9D8B030D-6E8A-4147-A177-3AD203B41FA5}">
                      <a16:colId xmlns:a16="http://schemas.microsoft.com/office/drawing/2014/main" val="572069173"/>
                    </a:ext>
                  </a:extLst>
                </a:gridCol>
                <a:gridCol w="1765200">
                  <a:extLst>
                    <a:ext uri="{9D8B030D-6E8A-4147-A177-3AD203B41FA5}">
                      <a16:colId xmlns:a16="http://schemas.microsoft.com/office/drawing/2014/main" val="3694841262"/>
                    </a:ext>
                  </a:extLst>
                </a:gridCol>
              </a:tblGrid>
              <a:tr h="21910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PERUSAHAAN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 USAHA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GAJI</a:t>
                      </a:r>
                      <a:endParaRPr lang="en-US" sz="13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086716841"/>
                  </a:ext>
                </a:extLst>
              </a:tr>
              <a:tr h="227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(Rp)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602914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Vinsensius 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LNG Bintuni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Tambang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6,500,000.00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396761052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Jalil Efun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LNG Bintuni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Tambang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6,500,000.00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1838510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Djaerudin Kamar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LNG Bintuni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Tambang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6,500,000.00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0812 6125 1471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508462846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Rikayanti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LNG Bintuni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Tambang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6,500,000.00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85244524707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304461244"/>
                  </a:ext>
                </a:extLst>
              </a:tr>
              <a:tr h="3172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Eno fadlin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 Blue Ocean Grace Internasional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0952 4001 1002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588420593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Ferbin Sipayung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 Abadi Cemerlang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0812 4056 7464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316353860"/>
                  </a:ext>
                </a:extLst>
              </a:tr>
              <a:tr h="3172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Ferdin Amir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Agroniaga Bumi Mandiri Muna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Budidaya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0853 4457 6958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826837060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David Oktovianus Manurung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Angkasa Pura 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Penerbangan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Adminitrasi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4,500,000.00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743589666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Amira Souwakil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Irian Jaya Sehat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82187422839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16486360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Cece Wahyuni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Irian Jaya Sehat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664785128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Ferderika La Laar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Irian Jaya Sehat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459247145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Hayani Sasole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Irian Jaya Sehat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81247820694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76204284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Monica Huwae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Irian Jaya Sehat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81247698042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007383449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Rima Dara Lestari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Irian Jaya Sehat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82336315309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59852741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Sri Ovalina Putri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Irian Jaya Sehat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81324667439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899833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24319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DI INDUSTRI DALAM NEGERI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A7C2-D505-5763-D8FB-A77CB7C3FB8B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 err="1"/>
              <a:t>Profil</a:t>
            </a:r>
            <a:r>
              <a:rPr lang="en-US" sz="1600" i="1" dirty="0"/>
              <a:t>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di </a:t>
            </a:r>
            <a:r>
              <a:rPr lang="en-US" sz="1600" i="1" dirty="0" err="1"/>
              <a:t>Industri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0852924-B418-CC75-840B-81512C434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077872"/>
              </p:ext>
            </p:extLst>
          </p:nvPr>
        </p:nvGraphicFramePr>
        <p:xfrm>
          <a:off x="152400" y="947742"/>
          <a:ext cx="11734800" cy="5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425">
                  <a:extLst>
                    <a:ext uri="{9D8B030D-6E8A-4147-A177-3AD203B41FA5}">
                      <a16:colId xmlns:a16="http://schemas.microsoft.com/office/drawing/2014/main" val="3380885464"/>
                    </a:ext>
                  </a:extLst>
                </a:gridCol>
                <a:gridCol w="2302207">
                  <a:extLst>
                    <a:ext uri="{9D8B030D-6E8A-4147-A177-3AD203B41FA5}">
                      <a16:colId xmlns:a16="http://schemas.microsoft.com/office/drawing/2014/main" val="161678072"/>
                    </a:ext>
                  </a:extLst>
                </a:gridCol>
                <a:gridCol w="1261870">
                  <a:extLst>
                    <a:ext uri="{9D8B030D-6E8A-4147-A177-3AD203B41FA5}">
                      <a16:colId xmlns:a16="http://schemas.microsoft.com/office/drawing/2014/main" val="2435717150"/>
                    </a:ext>
                  </a:extLst>
                </a:gridCol>
                <a:gridCol w="2098157">
                  <a:extLst>
                    <a:ext uri="{9D8B030D-6E8A-4147-A177-3AD203B41FA5}">
                      <a16:colId xmlns:a16="http://schemas.microsoft.com/office/drawing/2014/main" val="1907459901"/>
                    </a:ext>
                  </a:extLst>
                </a:gridCol>
                <a:gridCol w="1380915">
                  <a:extLst>
                    <a:ext uri="{9D8B030D-6E8A-4147-A177-3AD203B41FA5}">
                      <a16:colId xmlns:a16="http://schemas.microsoft.com/office/drawing/2014/main" val="3471219265"/>
                    </a:ext>
                  </a:extLst>
                </a:gridCol>
                <a:gridCol w="1133898">
                  <a:extLst>
                    <a:ext uri="{9D8B030D-6E8A-4147-A177-3AD203B41FA5}">
                      <a16:colId xmlns:a16="http://schemas.microsoft.com/office/drawing/2014/main" val="1256289223"/>
                    </a:ext>
                  </a:extLst>
                </a:gridCol>
                <a:gridCol w="1047590">
                  <a:extLst>
                    <a:ext uri="{9D8B030D-6E8A-4147-A177-3AD203B41FA5}">
                      <a16:colId xmlns:a16="http://schemas.microsoft.com/office/drawing/2014/main" val="3003887886"/>
                    </a:ext>
                  </a:extLst>
                </a:gridCol>
                <a:gridCol w="1776738">
                  <a:extLst>
                    <a:ext uri="{9D8B030D-6E8A-4147-A177-3AD203B41FA5}">
                      <a16:colId xmlns:a16="http://schemas.microsoft.com/office/drawing/2014/main" val="2455133345"/>
                    </a:ext>
                  </a:extLst>
                </a:gridCol>
              </a:tblGrid>
              <a:tr h="21910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PERUSAHAAN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 USAHA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GAJI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455977302"/>
                  </a:ext>
                </a:extLst>
              </a:tr>
              <a:tr h="227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(Rp)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866691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Boni Marian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Hasuda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6,500,000.00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776553620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Yanuar Arifin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IMPD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6,500,000.00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932083221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Arungloe Salam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Indikor Bangun Desa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6,500,000.00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0812 6125 1471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334565523"/>
                  </a:ext>
                </a:extLst>
              </a:tr>
              <a:tr h="3172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Arsa Meidiya Putra Baskara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Indosco Dwijayasakti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Pembudidaya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6,500,000.00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85244524707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636757377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Fauzan Yusuf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Inti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 Kapal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0952 4001 1002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8879262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Deny Prayogy Prihardiningtyas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Inti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0812 4056 7464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574050505"/>
                  </a:ext>
                </a:extLst>
              </a:tr>
              <a:tr h="3505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Ode Faden Bilfar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IPN ( Industri Perikanan Namatota )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Budidaya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0853 4457 6958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231061877"/>
                  </a:ext>
                </a:extLst>
              </a:tr>
              <a:tr h="3172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Najamudin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Irian Jaya Sehat, Staf Gudang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Penerbangan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4,500,000.00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96901919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Muhammad Ruslan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Kartika Permai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82187422839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216344072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Yakub Warkor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KIR  Tampa Garam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 Kontrak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018208805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Wahyu Imanda Anggi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Laut Sukses Lestari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ABK Kapal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104720950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Syarifudin Nurlily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Lion Air Cabang Ambon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Penerbangan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81247820694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435671925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Aswar Amri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Okishin Flores Larantuka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81247698042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689844035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Jakobus Gombo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Trakindo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Distributor Alat Berat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Penjualan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5,500,000.00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82336315309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516056650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Emil Randa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Tri Kusuma Graha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81324667439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268263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3788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DI INDUSTRI DALAM NEGERI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A7C2-D505-5763-D8FB-A77CB7C3FB8B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 err="1"/>
              <a:t>Profil</a:t>
            </a:r>
            <a:r>
              <a:rPr lang="en-US" sz="1600" i="1" dirty="0"/>
              <a:t>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di </a:t>
            </a:r>
            <a:r>
              <a:rPr lang="en-US" sz="1600" i="1" dirty="0" err="1"/>
              <a:t>Industri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B93697B-9D75-88D2-C852-CE05D94D4A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368803"/>
              </p:ext>
            </p:extLst>
          </p:nvPr>
        </p:nvGraphicFramePr>
        <p:xfrm>
          <a:off x="228600" y="947743"/>
          <a:ext cx="11734800" cy="558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425">
                  <a:extLst>
                    <a:ext uri="{9D8B030D-6E8A-4147-A177-3AD203B41FA5}">
                      <a16:colId xmlns:a16="http://schemas.microsoft.com/office/drawing/2014/main" val="2751783820"/>
                    </a:ext>
                  </a:extLst>
                </a:gridCol>
                <a:gridCol w="2302207">
                  <a:extLst>
                    <a:ext uri="{9D8B030D-6E8A-4147-A177-3AD203B41FA5}">
                      <a16:colId xmlns:a16="http://schemas.microsoft.com/office/drawing/2014/main" val="3052101007"/>
                    </a:ext>
                  </a:extLst>
                </a:gridCol>
                <a:gridCol w="1261870">
                  <a:extLst>
                    <a:ext uri="{9D8B030D-6E8A-4147-A177-3AD203B41FA5}">
                      <a16:colId xmlns:a16="http://schemas.microsoft.com/office/drawing/2014/main" val="981737728"/>
                    </a:ext>
                  </a:extLst>
                </a:gridCol>
                <a:gridCol w="2098157">
                  <a:extLst>
                    <a:ext uri="{9D8B030D-6E8A-4147-A177-3AD203B41FA5}">
                      <a16:colId xmlns:a16="http://schemas.microsoft.com/office/drawing/2014/main" val="3512505756"/>
                    </a:ext>
                  </a:extLst>
                </a:gridCol>
                <a:gridCol w="1380915">
                  <a:extLst>
                    <a:ext uri="{9D8B030D-6E8A-4147-A177-3AD203B41FA5}">
                      <a16:colId xmlns:a16="http://schemas.microsoft.com/office/drawing/2014/main" val="2158440477"/>
                    </a:ext>
                  </a:extLst>
                </a:gridCol>
                <a:gridCol w="1133898">
                  <a:extLst>
                    <a:ext uri="{9D8B030D-6E8A-4147-A177-3AD203B41FA5}">
                      <a16:colId xmlns:a16="http://schemas.microsoft.com/office/drawing/2014/main" val="4206059003"/>
                    </a:ext>
                  </a:extLst>
                </a:gridCol>
                <a:gridCol w="1047590">
                  <a:extLst>
                    <a:ext uri="{9D8B030D-6E8A-4147-A177-3AD203B41FA5}">
                      <a16:colId xmlns:a16="http://schemas.microsoft.com/office/drawing/2014/main" val="2863546218"/>
                    </a:ext>
                  </a:extLst>
                </a:gridCol>
                <a:gridCol w="1776738">
                  <a:extLst>
                    <a:ext uri="{9D8B030D-6E8A-4147-A177-3AD203B41FA5}">
                      <a16:colId xmlns:a16="http://schemas.microsoft.com/office/drawing/2014/main" val="986857730"/>
                    </a:ext>
                  </a:extLst>
                </a:gridCol>
              </a:tblGrid>
              <a:tr h="21008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PERUSAHAAN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 USAHA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GAJI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189370640"/>
                  </a:ext>
                </a:extLst>
              </a:tr>
              <a:tr h="2184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(Rp)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492425"/>
                  </a:ext>
                </a:extLst>
              </a:tr>
              <a:tr h="3298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Obeth Rumbrawer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Sakti Perkasa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402153586"/>
                  </a:ext>
                </a:extLst>
              </a:tr>
              <a:tr h="3298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Abdul Rahman 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Sinar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Lema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569362710"/>
                  </a:ext>
                </a:extLst>
              </a:tr>
              <a:tr h="3298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Salman Latukau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Sumber Lestari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0812 6125 1471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146408814"/>
                  </a:ext>
                </a:extLst>
              </a:tr>
              <a:tr h="3298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Kirab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Sumber Lestari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85244524707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733974220"/>
                  </a:ext>
                </a:extLst>
              </a:tr>
              <a:tr h="3298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Jainun Heremba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Yanto Bawal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0952 4001 1002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230016631"/>
                  </a:ext>
                </a:extLst>
              </a:tr>
              <a:tr h="3298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Oliance Noviana Afdan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Yanto Bawal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0812 4056 7464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271586370"/>
                  </a:ext>
                </a:extLst>
              </a:tr>
              <a:tr h="3298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Paulina Dimara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Yanto Bawal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0853 4457 6958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359704208"/>
                  </a:ext>
                </a:extLst>
              </a:tr>
              <a:tr h="3298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 Suryadi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CV.KIF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4,500,000.00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046305926"/>
                  </a:ext>
                </a:extLst>
              </a:tr>
              <a:tr h="3298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Akhsan Adri Hidayat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CV.KIF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82187422839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716583438"/>
                  </a:ext>
                </a:extLst>
              </a:tr>
              <a:tr h="3298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Alfian Trendy Apriyanto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CV.KIF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158675493"/>
                  </a:ext>
                </a:extLst>
              </a:tr>
              <a:tr h="3298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Esebius R. Homba Homba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Tunggal Perkasa Vannamei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Pembudidaya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270178597"/>
                  </a:ext>
                </a:extLst>
              </a:tr>
              <a:tr h="3298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Pramudya Denis Krisdianto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Tunggal Perkasa Vannamei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Penerbangan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Pembudidaya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81247820694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366870169"/>
                  </a:ext>
                </a:extLst>
              </a:tr>
              <a:tr h="3298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Yahya Nasir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Budidaya Mutiara Kaimana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Pembudidaya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81247698042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576571384"/>
                  </a:ext>
                </a:extLst>
              </a:tr>
              <a:tr h="3298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Rutbatun Sakinah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Budidaya Udang Madura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Distributor Alat Berat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Pembudidaya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5,500,000.00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82336315309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91051966"/>
                  </a:ext>
                </a:extLst>
              </a:tr>
              <a:tr h="3298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Dian Vitasari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Tri Kusuma Graha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81324667439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677779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1310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DI INDUSTRI DALAM NEGERI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A7C2-D505-5763-D8FB-A77CB7C3FB8B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 err="1"/>
              <a:t>Profil</a:t>
            </a:r>
            <a:r>
              <a:rPr lang="en-US" sz="1600" i="1" dirty="0"/>
              <a:t>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di </a:t>
            </a:r>
            <a:r>
              <a:rPr lang="en-US" sz="1600" i="1" dirty="0" err="1"/>
              <a:t>Industri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1709391-EE34-FA86-70A8-858A97772D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322116"/>
              </p:ext>
            </p:extLst>
          </p:nvPr>
        </p:nvGraphicFramePr>
        <p:xfrm>
          <a:off x="152400" y="947742"/>
          <a:ext cx="11811002" cy="5607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188">
                  <a:extLst>
                    <a:ext uri="{9D8B030D-6E8A-4147-A177-3AD203B41FA5}">
                      <a16:colId xmlns:a16="http://schemas.microsoft.com/office/drawing/2014/main" val="1939398525"/>
                    </a:ext>
                  </a:extLst>
                </a:gridCol>
                <a:gridCol w="2317157">
                  <a:extLst>
                    <a:ext uri="{9D8B030D-6E8A-4147-A177-3AD203B41FA5}">
                      <a16:colId xmlns:a16="http://schemas.microsoft.com/office/drawing/2014/main" val="2141845092"/>
                    </a:ext>
                  </a:extLst>
                </a:gridCol>
                <a:gridCol w="1270064">
                  <a:extLst>
                    <a:ext uri="{9D8B030D-6E8A-4147-A177-3AD203B41FA5}">
                      <a16:colId xmlns:a16="http://schemas.microsoft.com/office/drawing/2014/main" val="4033499821"/>
                    </a:ext>
                  </a:extLst>
                </a:gridCol>
                <a:gridCol w="2111782">
                  <a:extLst>
                    <a:ext uri="{9D8B030D-6E8A-4147-A177-3AD203B41FA5}">
                      <a16:colId xmlns:a16="http://schemas.microsoft.com/office/drawing/2014/main" val="4056493720"/>
                    </a:ext>
                  </a:extLst>
                </a:gridCol>
                <a:gridCol w="1389882">
                  <a:extLst>
                    <a:ext uri="{9D8B030D-6E8A-4147-A177-3AD203B41FA5}">
                      <a16:colId xmlns:a16="http://schemas.microsoft.com/office/drawing/2014/main" val="3691878035"/>
                    </a:ext>
                  </a:extLst>
                </a:gridCol>
                <a:gridCol w="1141261">
                  <a:extLst>
                    <a:ext uri="{9D8B030D-6E8A-4147-A177-3AD203B41FA5}">
                      <a16:colId xmlns:a16="http://schemas.microsoft.com/office/drawing/2014/main" val="741434317"/>
                    </a:ext>
                  </a:extLst>
                </a:gridCol>
                <a:gridCol w="1054393">
                  <a:extLst>
                    <a:ext uri="{9D8B030D-6E8A-4147-A177-3AD203B41FA5}">
                      <a16:colId xmlns:a16="http://schemas.microsoft.com/office/drawing/2014/main" val="1248473474"/>
                    </a:ext>
                  </a:extLst>
                </a:gridCol>
                <a:gridCol w="1788275">
                  <a:extLst>
                    <a:ext uri="{9D8B030D-6E8A-4147-A177-3AD203B41FA5}">
                      <a16:colId xmlns:a16="http://schemas.microsoft.com/office/drawing/2014/main" val="1128860033"/>
                    </a:ext>
                  </a:extLst>
                </a:gridCol>
              </a:tblGrid>
              <a:tr h="21910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PERUSAHAAN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 USAHA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GAJI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220114490"/>
                  </a:ext>
                </a:extLst>
              </a:tr>
              <a:tr h="227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(Rp)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747041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 Husain Ar Rahim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ARTA SAMUDRA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141031950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 Fransiska Sembiring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ARTA SAMUDRA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980104451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Dovi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Gusprachtanto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ARTA SAMUDRA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0812 6125 1471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061694372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Erniwati Kilian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ARTA SAMUDRA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85244524707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952461947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 Oktavia Rahangmetan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ARTA SAMUDRA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0952 4001 1002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34992041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Hendrikus Rumainum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ARTA SAMUDRA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0812 4056 7464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175307750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Irfan Sepriansyah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ARTA SAMUDRA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0853 4457 6958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501217739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Laurens Warikar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ARTA SAMUDRA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4,500,000.00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481862962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Muhamad Ali Ena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ARTA SAMUDRA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82187422839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553716394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Nanang Setiaji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ARTA SAMUDRA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924937558"/>
                  </a:ext>
                </a:extLst>
              </a:tr>
              <a:tr h="3172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Nenni Puji Lestari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ARTA SAMUDRA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Pembudidaya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505700893"/>
                  </a:ext>
                </a:extLst>
              </a:tr>
              <a:tr h="3172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Rosmila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ARTA SAMUDRA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Penerbangan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Pembudidaya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81247820694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105689255"/>
                  </a:ext>
                </a:extLst>
              </a:tr>
              <a:tr h="3172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Safrida Talutu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ARTA SAMUDRA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Pembudidaya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81247698042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088400506"/>
                  </a:ext>
                </a:extLst>
              </a:tr>
              <a:tr h="3172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Sarlota Rumsarwir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ARTA SAMUDRA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Distributor Alat Berat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Pembudidaya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5,500,000.00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82336315309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184285408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Daniel Ivanri Panjaitan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ARTA SAMUDRA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Produksi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81324667439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080717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4503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oogle Shape;122;p4">
            <a:extLst>
              <a:ext uri="{FF2B5EF4-FFF2-40B4-BE49-F238E27FC236}">
                <a16:creationId xmlns:a16="http://schemas.microsoft.com/office/drawing/2014/main" id="{827C4208-62F9-D8F7-CAC3-39898428DA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9686265"/>
              </p:ext>
            </p:extLst>
          </p:nvPr>
        </p:nvGraphicFramePr>
        <p:xfrm>
          <a:off x="25400" y="947742"/>
          <a:ext cx="11277601" cy="5108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2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8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6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84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703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NO</a:t>
                      </a:r>
                      <a:endParaRPr sz="14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NAMA PERUSAHAAN</a:t>
                      </a:r>
                      <a:endParaRPr sz="14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ALAMAT PERUSAHAAN</a:t>
                      </a:r>
                      <a:endParaRPr sz="14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JENIS USAHA</a:t>
                      </a:r>
                      <a:endParaRPr sz="14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JUMLAH LULUSAN</a:t>
                      </a:r>
                      <a:endParaRPr sz="1400" dirty="0"/>
                    </a:p>
                  </a:txBody>
                  <a:tcPr marL="71800" marR="71800" marT="35900" marB="359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0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Alfa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Kurnia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47C5+3Q6,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Klaligi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Kecamatan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Sorong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Manoi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Kota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Sorong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Papua Bar. 98412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4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Agrabinta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Shrimp  Farm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Cianjur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Sinarlaut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Kec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Agrabinta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Cianjur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Jawa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Barat 43273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4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Anugerah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Seafood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Mimika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Pelabuhan perikanan, jalan poros perikanan, Pomako, Mimika Timur, Mimika Papua 99962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2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Bersama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Jorong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Tanah Bato Nagari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Sijunjung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Kec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Sijunjung,Kab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Sawahlunto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Sijunjung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Sumatera Barat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738900"/>
                  </a:ext>
                </a:extLst>
              </a:tr>
              <a:tr h="3806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Madura Marina Lestari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 Andulang kec. Gapura, Madura Jatim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4274911"/>
                  </a:ext>
                </a:extLst>
              </a:tr>
              <a:tr h="6491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CV. Permata Hijau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JL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Serayu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3, No. 418-A RT. 003 RW. 02,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Kedungsari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Magelang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Utara,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Potrobangsan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Kec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Magelang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Utara, Kota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Magelang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Jawa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Tengah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1601131"/>
                  </a:ext>
                </a:extLst>
              </a:tr>
              <a:tr h="3806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Sinar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Lema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Jl. Di.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Panjaitan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Tampagaran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Dis.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Maladum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Kota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Sorong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Papua Barat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Ikan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8583181"/>
                  </a:ext>
                </a:extLst>
              </a:tr>
              <a:tr h="4364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CV.KIF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Klablim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Distrik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Sorong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Timur, Kota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Sorong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Papua Bar. 98414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8616731"/>
                  </a:ext>
                </a:extLst>
              </a:tr>
              <a:tr h="3806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Kapal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Nelayan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Tradisional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Jl.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Danau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uter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Imeko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Kab.Sorsel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Cv.Kerapu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Emas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Papua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Jl.Kanal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Victori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Kompleks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Perindustrian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Perdangan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225622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E15D2EC-5B83-285C-EBC4-916EF918D8C8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/>
              <a:t>Data </a:t>
            </a:r>
            <a:r>
              <a:rPr lang="en-US" sz="1600" i="1" dirty="0" err="1"/>
              <a:t>Rekapitulasi</a:t>
            </a:r>
            <a:r>
              <a:rPr lang="en-US" sz="1600" i="1" dirty="0"/>
              <a:t> Perusahaan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sp>
        <p:nvSpPr>
          <p:cNvPr id="10" name="Google Shape;178;p10">
            <a:extLst>
              <a:ext uri="{FF2B5EF4-FFF2-40B4-BE49-F238E27FC236}">
                <a16:creationId xmlns:a16="http://schemas.microsoft.com/office/drawing/2014/main" id="{007CEED2-9C6E-D909-2989-F72EAC5F3FB2}"/>
              </a:ext>
            </a:extLst>
          </p:cNvPr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REKAPITULASI SEBARAN LULUSAN DI INDUSTRI (DALAM NEGERI)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60808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DI INDUSTRI DALAM NEGERI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A7C2-D505-5763-D8FB-A77CB7C3FB8B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 err="1"/>
              <a:t>Profil</a:t>
            </a:r>
            <a:r>
              <a:rPr lang="en-US" sz="1600" i="1" dirty="0"/>
              <a:t>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di </a:t>
            </a:r>
            <a:r>
              <a:rPr lang="en-US" sz="1600" i="1" dirty="0" err="1"/>
              <a:t>Industri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1D1B282-44A2-6F14-0886-6DA8C463E7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093518"/>
              </p:ext>
            </p:extLst>
          </p:nvPr>
        </p:nvGraphicFramePr>
        <p:xfrm>
          <a:off x="152400" y="1085987"/>
          <a:ext cx="11811001" cy="5607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146">
                  <a:extLst>
                    <a:ext uri="{9D8B030D-6E8A-4147-A177-3AD203B41FA5}">
                      <a16:colId xmlns:a16="http://schemas.microsoft.com/office/drawing/2014/main" val="2825613903"/>
                    </a:ext>
                  </a:extLst>
                </a:gridCol>
                <a:gridCol w="2481198">
                  <a:extLst>
                    <a:ext uri="{9D8B030D-6E8A-4147-A177-3AD203B41FA5}">
                      <a16:colId xmlns:a16="http://schemas.microsoft.com/office/drawing/2014/main" val="4095751976"/>
                    </a:ext>
                  </a:extLst>
                </a:gridCol>
                <a:gridCol w="1270064">
                  <a:extLst>
                    <a:ext uri="{9D8B030D-6E8A-4147-A177-3AD203B41FA5}">
                      <a16:colId xmlns:a16="http://schemas.microsoft.com/office/drawing/2014/main" val="3343178741"/>
                    </a:ext>
                  </a:extLst>
                </a:gridCol>
                <a:gridCol w="2111782">
                  <a:extLst>
                    <a:ext uri="{9D8B030D-6E8A-4147-A177-3AD203B41FA5}">
                      <a16:colId xmlns:a16="http://schemas.microsoft.com/office/drawing/2014/main" val="3864440205"/>
                    </a:ext>
                  </a:extLst>
                </a:gridCol>
                <a:gridCol w="1389882">
                  <a:extLst>
                    <a:ext uri="{9D8B030D-6E8A-4147-A177-3AD203B41FA5}">
                      <a16:colId xmlns:a16="http://schemas.microsoft.com/office/drawing/2014/main" val="1067742730"/>
                    </a:ext>
                  </a:extLst>
                </a:gridCol>
                <a:gridCol w="1141261">
                  <a:extLst>
                    <a:ext uri="{9D8B030D-6E8A-4147-A177-3AD203B41FA5}">
                      <a16:colId xmlns:a16="http://schemas.microsoft.com/office/drawing/2014/main" val="1351049095"/>
                    </a:ext>
                  </a:extLst>
                </a:gridCol>
                <a:gridCol w="1054393">
                  <a:extLst>
                    <a:ext uri="{9D8B030D-6E8A-4147-A177-3AD203B41FA5}">
                      <a16:colId xmlns:a16="http://schemas.microsoft.com/office/drawing/2014/main" val="64754306"/>
                    </a:ext>
                  </a:extLst>
                </a:gridCol>
                <a:gridCol w="1788275">
                  <a:extLst>
                    <a:ext uri="{9D8B030D-6E8A-4147-A177-3AD203B41FA5}">
                      <a16:colId xmlns:a16="http://schemas.microsoft.com/office/drawing/2014/main" val="2394024878"/>
                    </a:ext>
                  </a:extLst>
                </a:gridCol>
              </a:tblGrid>
              <a:tr h="21910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PERUSAHAAN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 USAHA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GAJI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236675712"/>
                  </a:ext>
                </a:extLst>
              </a:tr>
              <a:tr h="227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(Rp)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773878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Raynaldhy R.R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CV.KERAPU EMAS PAPUA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796745532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Franch Charedo Mebri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CV.KERAPU EMAS PAPUA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837578436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Fajar Faisal Rumuy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CV.KERAPU EMAS PAPUA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0812 6125 1471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515331295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Fitriani R. Serkanasa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CV.KERAPU EMAS PAPUA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85244524707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667863010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Inaya Mony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CV.KERAPU EMAS PAPUA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0952 4001 1002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182086248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Makdalena Dorkas Mamoribo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CV.KERAPU EMAS PAPUA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0812 4056 7464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68069976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Rain Rifels Alfalah Prihatin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CV.KERAPU EMAS PAPUA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0853 4457 6958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646357148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Abdul Gafur Mohmiangga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CV.KERAPU EMAS PAPUA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4,500,000.00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590788850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Hamit Latukau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CV.KERAPU EMAS PAPUA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82187422839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015890539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Rifai Abdul Manan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CV.KERAPU EMAS PAPUA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675409673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CV.KERAPU EMAS PAPUA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471964958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Julianto Stefanus Situmeang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CV.KERAPU EMAS PAPUA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Penerbangan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81247820694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642022427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Kholida Rahakbauw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CV.KERAPU EMAS PAPUA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81247698042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193378249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Saida Nawarisa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CV.KERAPU EMAS PAPUA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Distributor Alat Berat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5,500,000.00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82336315309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068375509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Sri Wahyuni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CV.KERAPU EMAS PAPUA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81324667439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158302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5158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DI INDUSTRI DALAM NEGERI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A7C2-D505-5763-D8FB-A77CB7C3FB8B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 err="1"/>
              <a:t>Profil</a:t>
            </a:r>
            <a:r>
              <a:rPr lang="en-US" sz="1600" i="1" dirty="0"/>
              <a:t>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di </a:t>
            </a:r>
            <a:r>
              <a:rPr lang="en-US" sz="1600" i="1" dirty="0" err="1"/>
              <a:t>Industri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AFF64AE-3400-134E-CF81-42504C11F5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641761"/>
              </p:ext>
            </p:extLst>
          </p:nvPr>
        </p:nvGraphicFramePr>
        <p:xfrm>
          <a:off x="152400" y="926960"/>
          <a:ext cx="11734801" cy="5607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442">
                  <a:extLst>
                    <a:ext uri="{9D8B030D-6E8A-4147-A177-3AD203B41FA5}">
                      <a16:colId xmlns:a16="http://schemas.microsoft.com/office/drawing/2014/main" val="189583159"/>
                    </a:ext>
                  </a:extLst>
                </a:gridCol>
                <a:gridCol w="2465191">
                  <a:extLst>
                    <a:ext uri="{9D8B030D-6E8A-4147-A177-3AD203B41FA5}">
                      <a16:colId xmlns:a16="http://schemas.microsoft.com/office/drawing/2014/main" val="1925501925"/>
                    </a:ext>
                  </a:extLst>
                </a:gridCol>
                <a:gridCol w="1261870">
                  <a:extLst>
                    <a:ext uri="{9D8B030D-6E8A-4147-A177-3AD203B41FA5}">
                      <a16:colId xmlns:a16="http://schemas.microsoft.com/office/drawing/2014/main" val="718780956"/>
                    </a:ext>
                  </a:extLst>
                </a:gridCol>
                <a:gridCol w="2098157">
                  <a:extLst>
                    <a:ext uri="{9D8B030D-6E8A-4147-A177-3AD203B41FA5}">
                      <a16:colId xmlns:a16="http://schemas.microsoft.com/office/drawing/2014/main" val="1966634514"/>
                    </a:ext>
                  </a:extLst>
                </a:gridCol>
                <a:gridCol w="1380915">
                  <a:extLst>
                    <a:ext uri="{9D8B030D-6E8A-4147-A177-3AD203B41FA5}">
                      <a16:colId xmlns:a16="http://schemas.microsoft.com/office/drawing/2014/main" val="1469249633"/>
                    </a:ext>
                  </a:extLst>
                </a:gridCol>
                <a:gridCol w="1133898">
                  <a:extLst>
                    <a:ext uri="{9D8B030D-6E8A-4147-A177-3AD203B41FA5}">
                      <a16:colId xmlns:a16="http://schemas.microsoft.com/office/drawing/2014/main" val="3288589205"/>
                    </a:ext>
                  </a:extLst>
                </a:gridCol>
                <a:gridCol w="1047590">
                  <a:extLst>
                    <a:ext uri="{9D8B030D-6E8A-4147-A177-3AD203B41FA5}">
                      <a16:colId xmlns:a16="http://schemas.microsoft.com/office/drawing/2014/main" val="3644770917"/>
                    </a:ext>
                  </a:extLst>
                </a:gridCol>
                <a:gridCol w="1776738">
                  <a:extLst>
                    <a:ext uri="{9D8B030D-6E8A-4147-A177-3AD203B41FA5}">
                      <a16:colId xmlns:a16="http://schemas.microsoft.com/office/drawing/2014/main" val="920280398"/>
                    </a:ext>
                  </a:extLst>
                </a:gridCol>
              </a:tblGrid>
              <a:tr h="21910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PERUSAHAAN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 USAHA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GAJI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708029828"/>
                  </a:ext>
                </a:extLst>
              </a:tr>
              <a:tr h="227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(Rp)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43554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Trivena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Karolin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CV.BERKAH LAUTAN ILAHI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988395945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Mahendra Bayu Adjie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CV.BERKAH LAUTAN ILAHI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726953792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Mambri Petrus Kafiar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CV.BERKAH LAUTAN ILAHI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0812 6125 1471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131929300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Mika Suruan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CV.BERKAH LAUTAN ILAHI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85244524707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30379277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Titin Aprianti Selay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CV.BERKAH LAUTAN ILAHI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0952 4001 1002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38085665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Yosepa Koram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CV.BERKAH LAUTAN ILAHI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0812 4056 7464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115764172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Yusuf Tantowi Yahya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CV.BERKAH LAUTAN ILAHI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0853 4457 6958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790432341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Alfian Sarawan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CV.BERKAH LAUTAN ILAHI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4,500,000.00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331344933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Nurul Fajri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CV.BERKAH LAUTAN ILAHI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82187422839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505453764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Verapni R. Reba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CV.BERKAH LAUTAN ILAHI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764124511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 Karel Mambrasar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CV.BERKAH LAUTAN ILAHI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789427725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Aprilia Ermatan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CV.BERKAH LAUTAN ILAHI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Penerbangan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81247820694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866660826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Egi Filsia Toam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CV.BERKAH LAUTAN ILAHI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81247698042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931859740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Monica Deda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CV.BERKAH LAUTAN ILAHI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Distributor Alat Berat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5,500,000.00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82336315309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068431831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Muhammad Juliandi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CV.BERKAH LAUTAN ILAHI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81324667439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781127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5642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DI INDUSTRI DALAM NEGERI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A7C2-D505-5763-D8FB-A77CB7C3FB8B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 err="1"/>
              <a:t>Profil</a:t>
            </a:r>
            <a:r>
              <a:rPr lang="en-US" sz="1600" i="1" dirty="0"/>
              <a:t>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di </a:t>
            </a:r>
            <a:r>
              <a:rPr lang="en-US" sz="1600" i="1" dirty="0" err="1"/>
              <a:t>Industri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6C92253-D929-3484-A3A1-521767BEC0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422287"/>
              </p:ext>
            </p:extLst>
          </p:nvPr>
        </p:nvGraphicFramePr>
        <p:xfrm>
          <a:off x="266699" y="1032745"/>
          <a:ext cx="11658601" cy="5585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738">
                  <a:extLst>
                    <a:ext uri="{9D8B030D-6E8A-4147-A177-3AD203B41FA5}">
                      <a16:colId xmlns:a16="http://schemas.microsoft.com/office/drawing/2014/main" val="239981135"/>
                    </a:ext>
                  </a:extLst>
                </a:gridCol>
                <a:gridCol w="2449183">
                  <a:extLst>
                    <a:ext uri="{9D8B030D-6E8A-4147-A177-3AD203B41FA5}">
                      <a16:colId xmlns:a16="http://schemas.microsoft.com/office/drawing/2014/main" val="3619736357"/>
                    </a:ext>
                  </a:extLst>
                </a:gridCol>
                <a:gridCol w="1253676">
                  <a:extLst>
                    <a:ext uri="{9D8B030D-6E8A-4147-A177-3AD203B41FA5}">
                      <a16:colId xmlns:a16="http://schemas.microsoft.com/office/drawing/2014/main" val="1067134597"/>
                    </a:ext>
                  </a:extLst>
                </a:gridCol>
                <a:gridCol w="2084533">
                  <a:extLst>
                    <a:ext uri="{9D8B030D-6E8A-4147-A177-3AD203B41FA5}">
                      <a16:colId xmlns:a16="http://schemas.microsoft.com/office/drawing/2014/main" val="2428933463"/>
                    </a:ext>
                  </a:extLst>
                </a:gridCol>
                <a:gridCol w="1371948">
                  <a:extLst>
                    <a:ext uri="{9D8B030D-6E8A-4147-A177-3AD203B41FA5}">
                      <a16:colId xmlns:a16="http://schemas.microsoft.com/office/drawing/2014/main" val="49928395"/>
                    </a:ext>
                  </a:extLst>
                </a:gridCol>
                <a:gridCol w="1126535">
                  <a:extLst>
                    <a:ext uri="{9D8B030D-6E8A-4147-A177-3AD203B41FA5}">
                      <a16:colId xmlns:a16="http://schemas.microsoft.com/office/drawing/2014/main" val="1113541980"/>
                    </a:ext>
                  </a:extLst>
                </a:gridCol>
                <a:gridCol w="1040788">
                  <a:extLst>
                    <a:ext uri="{9D8B030D-6E8A-4147-A177-3AD203B41FA5}">
                      <a16:colId xmlns:a16="http://schemas.microsoft.com/office/drawing/2014/main" val="3211318702"/>
                    </a:ext>
                  </a:extLst>
                </a:gridCol>
                <a:gridCol w="1765200">
                  <a:extLst>
                    <a:ext uri="{9D8B030D-6E8A-4147-A177-3AD203B41FA5}">
                      <a16:colId xmlns:a16="http://schemas.microsoft.com/office/drawing/2014/main" val="1085539471"/>
                    </a:ext>
                  </a:extLst>
                </a:gridCol>
              </a:tblGrid>
              <a:tr h="20820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PERUSAHAAN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 USAHA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GAJI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973288697"/>
                  </a:ext>
                </a:extLst>
              </a:tr>
              <a:tr h="2165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(Rp)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550081"/>
                  </a:ext>
                </a:extLst>
              </a:tr>
              <a:tr h="326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Muhammad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Sahal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Arif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 YFIN International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867086749"/>
                  </a:ext>
                </a:extLst>
              </a:tr>
              <a:tr h="326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Novianti Kumalasari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 YFIN International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599641062"/>
                  </a:ext>
                </a:extLst>
              </a:tr>
              <a:tr h="326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Nur Ahmad Abas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 YFIN International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0812 6125 1471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871393789"/>
                  </a:ext>
                </a:extLst>
              </a:tr>
              <a:tr h="326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Nurdiana Kiliobas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 YFIN International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85244524707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723383163"/>
                  </a:ext>
                </a:extLst>
              </a:tr>
              <a:tr h="326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Petronela Yunita Iren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 YFIN International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0952 4001 1002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724484673"/>
                  </a:ext>
                </a:extLst>
              </a:tr>
              <a:tr h="326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Piter Gobai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 YFIN International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0812 4056 7464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764803491"/>
                  </a:ext>
                </a:extLst>
              </a:tr>
              <a:tr h="326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Widya Gita Ramadiana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 YFIN International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0853 4457 6958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004582956"/>
                  </a:ext>
                </a:extLst>
              </a:tr>
              <a:tr h="326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 Roberth Wonar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 YFIN International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4,500,000.00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297609420"/>
                  </a:ext>
                </a:extLst>
              </a:tr>
              <a:tr h="326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Zarkasy Lauselang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 YFIN International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82187422839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226834165"/>
                  </a:ext>
                </a:extLst>
              </a:tr>
              <a:tr h="326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Maria Mandibodibo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 YFIN International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781904013"/>
                  </a:ext>
                </a:extLst>
              </a:tr>
              <a:tr h="326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Ahas Rahantalin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 YFIN International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309778015"/>
                  </a:ext>
                </a:extLst>
              </a:tr>
              <a:tr h="326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Rocky Allodatu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 YFIN International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Penerbangan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81247820694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159175443"/>
                  </a:ext>
                </a:extLst>
              </a:tr>
              <a:tr h="326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Muhamad Guntur Rumakabis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 YFIN International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81247698042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735581336"/>
                  </a:ext>
                </a:extLst>
              </a:tr>
              <a:tr h="326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Yance Rumakamar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 YFIN International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Distributor Alat Berat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5,500,000.00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82336315309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884337468"/>
                  </a:ext>
                </a:extLst>
              </a:tr>
              <a:tr h="326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Wiwin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 YFIN International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81324667439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318646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7552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DI INDUSTRI DALAM NEGERI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A7C2-D505-5763-D8FB-A77CB7C3FB8B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 err="1"/>
              <a:t>Profil</a:t>
            </a:r>
            <a:r>
              <a:rPr lang="en-US" sz="1600" i="1" dirty="0"/>
              <a:t>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di </a:t>
            </a:r>
            <a:r>
              <a:rPr lang="en-US" sz="1600" i="1" dirty="0" err="1"/>
              <a:t>Industri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37C6E4A-2164-C1B9-A058-9AB1B31C4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135834"/>
              </p:ext>
            </p:extLst>
          </p:nvPr>
        </p:nvGraphicFramePr>
        <p:xfrm>
          <a:off x="152400" y="961185"/>
          <a:ext cx="11734800" cy="5607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950">
                  <a:extLst>
                    <a:ext uri="{9D8B030D-6E8A-4147-A177-3AD203B41FA5}">
                      <a16:colId xmlns:a16="http://schemas.microsoft.com/office/drawing/2014/main" val="1001431242"/>
                    </a:ext>
                  </a:extLst>
                </a:gridCol>
                <a:gridCol w="2546682">
                  <a:extLst>
                    <a:ext uri="{9D8B030D-6E8A-4147-A177-3AD203B41FA5}">
                      <a16:colId xmlns:a16="http://schemas.microsoft.com/office/drawing/2014/main" val="2987701474"/>
                    </a:ext>
                  </a:extLst>
                </a:gridCol>
                <a:gridCol w="1261870">
                  <a:extLst>
                    <a:ext uri="{9D8B030D-6E8A-4147-A177-3AD203B41FA5}">
                      <a16:colId xmlns:a16="http://schemas.microsoft.com/office/drawing/2014/main" val="1310817241"/>
                    </a:ext>
                  </a:extLst>
                </a:gridCol>
                <a:gridCol w="2098157">
                  <a:extLst>
                    <a:ext uri="{9D8B030D-6E8A-4147-A177-3AD203B41FA5}">
                      <a16:colId xmlns:a16="http://schemas.microsoft.com/office/drawing/2014/main" val="378222636"/>
                    </a:ext>
                  </a:extLst>
                </a:gridCol>
                <a:gridCol w="1380915">
                  <a:extLst>
                    <a:ext uri="{9D8B030D-6E8A-4147-A177-3AD203B41FA5}">
                      <a16:colId xmlns:a16="http://schemas.microsoft.com/office/drawing/2014/main" val="3593772789"/>
                    </a:ext>
                  </a:extLst>
                </a:gridCol>
                <a:gridCol w="1133898">
                  <a:extLst>
                    <a:ext uri="{9D8B030D-6E8A-4147-A177-3AD203B41FA5}">
                      <a16:colId xmlns:a16="http://schemas.microsoft.com/office/drawing/2014/main" val="52753476"/>
                    </a:ext>
                  </a:extLst>
                </a:gridCol>
                <a:gridCol w="1047590">
                  <a:extLst>
                    <a:ext uri="{9D8B030D-6E8A-4147-A177-3AD203B41FA5}">
                      <a16:colId xmlns:a16="http://schemas.microsoft.com/office/drawing/2014/main" val="3168138970"/>
                    </a:ext>
                  </a:extLst>
                </a:gridCol>
                <a:gridCol w="1776738">
                  <a:extLst>
                    <a:ext uri="{9D8B030D-6E8A-4147-A177-3AD203B41FA5}">
                      <a16:colId xmlns:a16="http://schemas.microsoft.com/office/drawing/2014/main" val="206215027"/>
                    </a:ext>
                  </a:extLst>
                </a:gridCol>
              </a:tblGrid>
              <a:tr h="21910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PERUSAHAAN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 USAHA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GAJI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800079040"/>
                  </a:ext>
                </a:extLst>
              </a:tr>
              <a:tr h="227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(Rp)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023496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Santi Nika Aristina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Canning Citra Raja Ampat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924333437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Sri Nur Aini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Canning Citra Raja Ampat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212346029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Suliha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Canning Citra Raja Ampat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0812 6125 1471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179438398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Aprisca Via Shanatyas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Canning Citra Raja Ampat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85244524707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482228849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Hamida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Canning Citra Raja Ampat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0952 4001 1002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909504053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Kurmiati Puspitasari Ningsih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Canning Citra Raja Ampat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0812 4056 7464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877300628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Opianus Meaga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Canning Citra Raja Ampat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0853 4457 6958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214498882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Aliyasin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CV.PAPUA BERSATU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4,500,000.00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197688664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Yansen Jemi Toding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CV.PAPUA BERSATU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82187422839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058125866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Demianus Munsaure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CV.PAPUA BERSATU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249841026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Adolof Yaam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CV.PAPUA BERSATU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717949577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Awal N. Latupono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CV.PAPUA BERSATU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Penerbangan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81247820694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03428454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Umar Handoyo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CV.PAPUA BERSATU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81247698042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054541070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Fadly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CV.PAPUA BERSATU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Distributor Alat Berat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82336315309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272174481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Gerard Dimara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CV.PAPUA BERSATU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81324667439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665941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7511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DI INDUSTRI DALAM NEGERI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A7C2-D505-5763-D8FB-A77CB7C3FB8B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 err="1"/>
              <a:t>Profil</a:t>
            </a:r>
            <a:r>
              <a:rPr lang="en-US" sz="1600" i="1" dirty="0"/>
              <a:t>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di </a:t>
            </a:r>
            <a:r>
              <a:rPr lang="en-US" sz="1600" i="1" dirty="0" err="1"/>
              <a:t>Industri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D7C7112-EFC7-6563-26EB-8F0A7D7D21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612934"/>
              </p:ext>
            </p:extLst>
          </p:nvPr>
        </p:nvGraphicFramePr>
        <p:xfrm>
          <a:off x="228600" y="1092914"/>
          <a:ext cx="11734800" cy="5607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933">
                  <a:extLst>
                    <a:ext uri="{9D8B030D-6E8A-4147-A177-3AD203B41FA5}">
                      <a16:colId xmlns:a16="http://schemas.microsoft.com/office/drawing/2014/main" val="3484810229"/>
                    </a:ext>
                  </a:extLst>
                </a:gridCol>
                <a:gridCol w="2383699">
                  <a:extLst>
                    <a:ext uri="{9D8B030D-6E8A-4147-A177-3AD203B41FA5}">
                      <a16:colId xmlns:a16="http://schemas.microsoft.com/office/drawing/2014/main" val="1119362784"/>
                    </a:ext>
                  </a:extLst>
                </a:gridCol>
                <a:gridCol w="1261870">
                  <a:extLst>
                    <a:ext uri="{9D8B030D-6E8A-4147-A177-3AD203B41FA5}">
                      <a16:colId xmlns:a16="http://schemas.microsoft.com/office/drawing/2014/main" val="3262384449"/>
                    </a:ext>
                  </a:extLst>
                </a:gridCol>
                <a:gridCol w="2098157">
                  <a:extLst>
                    <a:ext uri="{9D8B030D-6E8A-4147-A177-3AD203B41FA5}">
                      <a16:colId xmlns:a16="http://schemas.microsoft.com/office/drawing/2014/main" val="1918542824"/>
                    </a:ext>
                  </a:extLst>
                </a:gridCol>
                <a:gridCol w="1380915">
                  <a:extLst>
                    <a:ext uri="{9D8B030D-6E8A-4147-A177-3AD203B41FA5}">
                      <a16:colId xmlns:a16="http://schemas.microsoft.com/office/drawing/2014/main" val="3299512347"/>
                    </a:ext>
                  </a:extLst>
                </a:gridCol>
                <a:gridCol w="1133898">
                  <a:extLst>
                    <a:ext uri="{9D8B030D-6E8A-4147-A177-3AD203B41FA5}">
                      <a16:colId xmlns:a16="http://schemas.microsoft.com/office/drawing/2014/main" val="2864528119"/>
                    </a:ext>
                  </a:extLst>
                </a:gridCol>
                <a:gridCol w="1047590">
                  <a:extLst>
                    <a:ext uri="{9D8B030D-6E8A-4147-A177-3AD203B41FA5}">
                      <a16:colId xmlns:a16="http://schemas.microsoft.com/office/drawing/2014/main" val="2491576471"/>
                    </a:ext>
                  </a:extLst>
                </a:gridCol>
                <a:gridCol w="1776738">
                  <a:extLst>
                    <a:ext uri="{9D8B030D-6E8A-4147-A177-3AD203B41FA5}">
                      <a16:colId xmlns:a16="http://schemas.microsoft.com/office/drawing/2014/main" val="2506305947"/>
                    </a:ext>
                  </a:extLst>
                </a:gridCol>
              </a:tblGrid>
              <a:tr h="21910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PERUSAHAAN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 USAHA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GAJI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074076048"/>
                  </a:ext>
                </a:extLst>
              </a:tr>
              <a:tr h="227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(Rp)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443913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Santi Nika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Aristina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Canning Citra Raja Ampat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109345193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Sri Nur Aini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Canning Citra Raja Ampat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474423774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Suliha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Canning Citra Raja Ampat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0812 6125 1471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672466093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Aprisca Via Shanatyas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Canning Citra Raja Ampat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85244524707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841363568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Hamida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Canning Citra Raja Ampat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0952 4001 1002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172475080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Kurmiati Puspitasari Ningsih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Canning Citra Raja Ampat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0812 4056 7464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120222586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Opianus Meaga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Canning Citra Raja Ampat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0853 4457 6958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129270406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Aliyasin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CV.PAPUA BERSATU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4,500,000.00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755006251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Yansen Jemi Toding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CV.PAPUA BERSATU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82187422839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171703690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Demianus Munsaure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CV.PAPUA BERSATU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229845687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Adolof Yaam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CV.PAPUA BERSATU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100362792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Awal N. Latupono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CV.PAPUA BERSATU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Penerbangan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81247820694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607288557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Umar Handoyo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CV.PAPUA BERSATU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81247698042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272741073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Fadly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CV.PAPUA BERSATU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Distributor Alat Berat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82336315309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854613083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Gerard Dimara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CV.PAPUA BERSATU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81324667439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26749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76420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DI INDUSTRI DALAM NEGERI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A7C2-D505-5763-D8FB-A77CB7C3FB8B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 err="1"/>
              <a:t>Profil</a:t>
            </a:r>
            <a:r>
              <a:rPr lang="en-US" sz="1600" i="1" dirty="0"/>
              <a:t>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di </a:t>
            </a:r>
            <a:r>
              <a:rPr lang="en-US" sz="1600" i="1" dirty="0" err="1"/>
              <a:t>Industri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C10D314-1277-1094-E27D-D092CE5BF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07092"/>
              </p:ext>
            </p:extLst>
          </p:nvPr>
        </p:nvGraphicFramePr>
        <p:xfrm>
          <a:off x="228600" y="917912"/>
          <a:ext cx="11734801" cy="5646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442">
                  <a:extLst>
                    <a:ext uri="{9D8B030D-6E8A-4147-A177-3AD203B41FA5}">
                      <a16:colId xmlns:a16="http://schemas.microsoft.com/office/drawing/2014/main" val="403334718"/>
                    </a:ext>
                  </a:extLst>
                </a:gridCol>
                <a:gridCol w="2465191">
                  <a:extLst>
                    <a:ext uri="{9D8B030D-6E8A-4147-A177-3AD203B41FA5}">
                      <a16:colId xmlns:a16="http://schemas.microsoft.com/office/drawing/2014/main" val="433311358"/>
                    </a:ext>
                  </a:extLst>
                </a:gridCol>
                <a:gridCol w="1261870">
                  <a:extLst>
                    <a:ext uri="{9D8B030D-6E8A-4147-A177-3AD203B41FA5}">
                      <a16:colId xmlns:a16="http://schemas.microsoft.com/office/drawing/2014/main" val="991159434"/>
                    </a:ext>
                  </a:extLst>
                </a:gridCol>
                <a:gridCol w="2098157">
                  <a:extLst>
                    <a:ext uri="{9D8B030D-6E8A-4147-A177-3AD203B41FA5}">
                      <a16:colId xmlns:a16="http://schemas.microsoft.com/office/drawing/2014/main" val="699055272"/>
                    </a:ext>
                  </a:extLst>
                </a:gridCol>
                <a:gridCol w="1380915">
                  <a:extLst>
                    <a:ext uri="{9D8B030D-6E8A-4147-A177-3AD203B41FA5}">
                      <a16:colId xmlns:a16="http://schemas.microsoft.com/office/drawing/2014/main" val="1555325045"/>
                    </a:ext>
                  </a:extLst>
                </a:gridCol>
                <a:gridCol w="1133898">
                  <a:extLst>
                    <a:ext uri="{9D8B030D-6E8A-4147-A177-3AD203B41FA5}">
                      <a16:colId xmlns:a16="http://schemas.microsoft.com/office/drawing/2014/main" val="1379161170"/>
                    </a:ext>
                  </a:extLst>
                </a:gridCol>
                <a:gridCol w="1047590">
                  <a:extLst>
                    <a:ext uri="{9D8B030D-6E8A-4147-A177-3AD203B41FA5}">
                      <a16:colId xmlns:a16="http://schemas.microsoft.com/office/drawing/2014/main" val="2603448253"/>
                    </a:ext>
                  </a:extLst>
                </a:gridCol>
                <a:gridCol w="1776738">
                  <a:extLst>
                    <a:ext uri="{9D8B030D-6E8A-4147-A177-3AD203B41FA5}">
                      <a16:colId xmlns:a16="http://schemas.microsoft.com/office/drawing/2014/main" val="2654652202"/>
                    </a:ext>
                  </a:extLst>
                </a:gridCol>
              </a:tblGrid>
              <a:tr h="21910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PERUSAHAAN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 USAHA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GAJI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436064390"/>
                  </a:ext>
                </a:extLst>
              </a:tr>
              <a:tr h="227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(Rp)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736562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Bertus Simbiak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CV.PAPUA BERSATU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849076042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Salempang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CV.PAPUA BERSATU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493830825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Yayan Saputra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CV.PAPUA BERSATU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0812 6125 1471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269900841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Sri Wahyuni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CV.PAPUA BERSATU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85244524707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218061725"/>
                  </a:ext>
                </a:extLst>
              </a:tr>
              <a:tr h="3505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Willian Andre Tahiya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Sino Indonesia Shunlida Fishing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0952 4001 1002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926160640"/>
                  </a:ext>
                </a:extLst>
              </a:tr>
              <a:tr h="3505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Alfonsus Taryusri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Sino Indonesia Shunlida Fishing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0812 4056 7464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853330132"/>
                  </a:ext>
                </a:extLst>
              </a:tr>
              <a:tr h="3505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Andrianto Indra Pratama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Sino Indonesia Shunlida Fishing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0853 4457 6958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729359387"/>
                  </a:ext>
                </a:extLst>
              </a:tr>
              <a:tr h="3505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Fajirin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Sino Indonesia Sunlida Fishing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4,500,000.00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60086612"/>
                  </a:ext>
                </a:extLst>
              </a:tr>
              <a:tr h="3505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Guzali latukau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Sino Indonesia Sunlida Fishing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82187422839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160956403"/>
                  </a:ext>
                </a:extLst>
              </a:tr>
              <a:tr h="3505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Rahmat Saleh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Sino Indonesia Sunlida Fishing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32402383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Beti Retnosari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Sumber Alfaria Trijaya Bekasi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337051398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 Kelly M Panjaitan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Sumber Alfaria Trijaya Bekasi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Penerbangan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81247820694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663639591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Indah Aprilianti Sari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Sumber Alfaria Trijaya Bekasi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81247698042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365161188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Muh. Nasir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FIF, Karyawan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Simpan Pinjam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Simpan Pinjam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82336315309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441258401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Zulkarnain Hanafi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Gag Nikel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Tambang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Teknisi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81324667439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812304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1788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DI INDUSTRI DALAM NEGERI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A7C2-D505-5763-D8FB-A77CB7C3FB8B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 err="1"/>
              <a:t>Profil</a:t>
            </a:r>
            <a:r>
              <a:rPr lang="en-US" sz="1600" i="1" dirty="0"/>
              <a:t>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di </a:t>
            </a:r>
            <a:r>
              <a:rPr lang="en-US" sz="1600" i="1" dirty="0" err="1"/>
              <a:t>Industri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9DE2C2B-B03B-4E21-B15E-9D8124E9B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110115"/>
              </p:ext>
            </p:extLst>
          </p:nvPr>
        </p:nvGraphicFramePr>
        <p:xfrm>
          <a:off x="228599" y="1010509"/>
          <a:ext cx="11734801" cy="5607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442">
                  <a:extLst>
                    <a:ext uri="{9D8B030D-6E8A-4147-A177-3AD203B41FA5}">
                      <a16:colId xmlns:a16="http://schemas.microsoft.com/office/drawing/2014/main" val="2216927201"/>
                    </a:ext>
                  </a:extLst>
                </a:gridCol>
                <a:gridCol w="2465191">
                  <a:extLst>
                    <a:ext uri="{9D8B030D-6E8A-4147-A177-3AD203B41FA5}">
                      <a16:colId xmlns:a16="http://schemas.microsoft.com/office/drawing/2014/main" val="2054464580"/>
                    </a:ext>
                  </a:extLst>
                </a:gridCol>
                <a:gridCol w="1261870">
                  <a:extLst>
                    <a:ext uri="{9D8B030D-6E8A-4147-A177-3AD203B41FA5}">
                      <a16:colId xmlns:a16="http://schemas.microsoft.com/office/drawing/2014/main" val="2813583384"/>
                    </a:ext>
                  </a:extLst>
                </a:gridCol>
                <a:gridCol w="2098157">
                  <a:extLst>
                    <a:ext uri="{9D8B030D-6E8A-4147-A177-3AD203B41FA5}">
                      <a16:colId xmlns:a16="http://schemas.microsoft.com/office/drawing/2014/main" val="1518903408"/>
                    </a:ext>
                  </a:extLst>
                </a:gridCol>
                <a:gridCol w="1380915">
                  <a:extLst>
                    <a:ext uri="{9D8B030D-6E8A-4147-A177-3AD203B41FA5}">
                      <a16:colId xmlns:a16="http://schemas.microsoft.com/office/drawing/2014/main" val="2054348714"/>
                    </a:ext>
                  </a:extLst>
                </a:gridCol>
                <a:gridCol w="1133898">
                  <a:extLst>
                    <a:ext uri="{9D8B030D-6E8A-4147-A177-3AD203B41FA5}">
                      <a16:colId xmlns:a16="http://schemas.microsoft.com/office/drawing/2014/main" val="1342221051"/>
                    </a:ext>
                  </a:extLst>
                </a:gridCol>
                <a:gridCol w="1047590">
                  <a:extLst>
                    <a:ext uri="{9D8B030D-6E8A-4147-A177-3AD203B41FA5}">
                      <a16:colId xmlns:a16="http://schemas.microsoft.com/office/drawing/2014/main" val="31713635"/>
                    </a:ext>
                  </a:extLst>
                </a:gridCol>
                <a:gridCol w="1776738">
                  <a:extLst>
                    <a:ext uri="{9D8B030D-6E8A-4147-A177-3AD203B41FA5}">
                      <a16:colId xmlns:a16="http://schemas.microsoft.com/office/drawing/2014/main" val="1565294498"/>
                    </a:ext>
                  </a:extLst>
                </a:gridCol>
              </a:tblGrid>
              <a:tr h="21910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PERUSAHAAN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 USAHA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GAJI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658417929"/>
                  </a:ext>
                </a:extLst>
              </a:tr>
              <a:tr h="227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(Rp)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097811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Mitra Arjuna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PANGESTU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411023135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Muh. Fitrah Ardiansyah Anwar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PANGESTU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285911991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Setia Exaudia Buttu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PANGESTU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0812 6125 1471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987766509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Achmad Aminullah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PANGESTU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85244524707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40538249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Firman Afandy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PANGESTU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0952 4001 1002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023316563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Oktavius Birana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PANGESTU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0812 4056 7464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210277905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Sintia Buton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PANGESTU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0853 4457 6958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984052573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Yulia Dewi Anggraeni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PANGESTU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4,500,000.00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070165347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Mursalim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PANGESTU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82187422839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506327008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Noe Waroe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PANGESTU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177890441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Obaja Rahangiar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PANGESTU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889626656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Roberth Baransano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PANGESTU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Penerbangan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81247820694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539180758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Ruslam Mandar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PANGESTU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81247698042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773808646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Sadam Bugis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PANGESTU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Simpan Pinjam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Simpan Pinjam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82336315309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188814860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Danang Purwanto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PANGESTU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Tambang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Teknisi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81324667439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376156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5581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DI INDUSTRI DALAM NEGERI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A7C2-D505-5763-D8FB-A77CB7C3FB8B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 err="1"/>
              <a:t>Profil</a:t>
            </a:r>
            <a:r>
              <a:rPr lang="en-US" sz="1600" i="1" dirty="0"/>
              <a:t>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di </a:t>
            </a:r>
            <a:r>
              <a:rPr lang="en-US" sz="1600" i="1" dirty="0" err="1"/>
              <a:t>Industri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1602238-D431-AA9A-5747-FD9865B3F9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849494"/>
              </p:ext>
            </p:extLst>
          </p:nvPr>
        </p:nvGraphicFramePr>
        <p:xfrm>
          <a:off x="304800" y="947742"/>
          <a:ext cx="11582400" cy="5607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467">
                  <a:extLst>
                    <a:ext uri="{9D8B030D-6E8A-4147-A177-3AD203B41FA5}">
                      <a16:colId xmlns:a16="http://schemas.microsoft.com/office/drawing/2014/main" val="897414716"/>
                    </a:ext>
                  </a:extLst>
                </a:gridCol>
                <a:gridCol w="2352742">
                  <a:extLst>
                    <a:ext uri="{9D8B030D-6E8A-4147-A177-3AD203B41FA5}">
                      <a16:colId xmlns:a16="http://schemas.microsoft.com/office/drawing/2014/main" val="3193736936"/>
                    </a:ext>
                  </a:extLst>
                </a:gridCol>
                <a:gridCol w="1245482">
                  <a:extLst>
                    <a:ext uri="{9D8B030D-6E8A-4147-A177-3AD203B41FA5}">
                      <a16:colId xmlns:a16="http://schemas.microsoft.com/office/drawing/2014/main" val="1055936643"/>
                    </a:ext>
                  </a:extLst>
                </a:gridCol>
                <a:gridCol w="2070908">
                  <a:extLst>
                    <a:ext uri="{9D8B030D-6E8A-4147-A177-3AD203B41FA5}">
                      <a16:colId xmlns:a16="http://schemas.microsoft.com/office/drawing/2014/main" val="2608780157"/>
                    </a:ext>
                  </a:extLst>
                </a:gridCol>
                <a:gridCol w="1362981">
                  <a:extLst>
                    <a:ext uri="{9D8B030D-6E8A-4147-A177-3AD203B41FA5}">
                      <a16:colId xmlns:a16="http://schemas.microsoft.com/office/drawing/2014/main" val="3245067610"/>
                    </a:ext>
                  </a:extLst>
                </a:gridCol>
                <a:gridCol w="1119172">
                  <a:extLst>
                    <a:ext uri="{9D8B030D-6E8A-4147-A177-3AD203B41FA5}">
                      <a16:colId xmlns:a16="http://schemas.microsoft.com/office/drawing/2014/main" val="2599673811"/>
                    </a:ext>
                  </a:extLst>
                </a:gridCol>
                <a:gridCol w="1033985">
                  <a:extLst>
                    <a:ext uri="{9D8B030D-6E8A-4147-A177-3AD203B41FA5}">
                      <a16:colId xmlns:a16="http://schemas.microsoft.com/office/drawing/2014/main" val="197331414"/>
                    </a:ext>
                  </a:extLst>
                </a:gridCol>
                <a:gridCol w="1753663">
                  <a:extLst>
                    <a:ext uri="{9D8B030D-6E8A-4147-A177-3AD203B41FA5}">
                      <a16:colId xmlns:a16="http://schemas.microsoft.com/office/drawing/2014/main" val="1337849498"/>
                    </a:ext>
                  </a:extLst>
                </a:gridCol>
              </a:tblGrid>
              <a:tr h="21910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PERUSAHAAN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 USAHA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GAJI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132605983"/>
                  </a:ext>
                </a:extLst>
              </a:tr>
              <a:tr h="227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(Rp)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847919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Mitra Arjuna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PANGESTU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642607204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Muh. Fitrah Ardiansyah Anwar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PANGESTU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337318085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Setia Exaudia Buttu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PANGESTU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0812 6125 1471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176175332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Achmad Aminullah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PANGESTU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85244524707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191495932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Firman Afandy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PANGESTU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0952 4001 1002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472565572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Oktavius Birana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PANGESTU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0812 4056 7464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334256455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Sintia Buton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PANGESTU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0853 4457 6958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064603217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Yulia Dewi Anggraeni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PANGESTU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4,500,000.00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940734716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Mursalim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PANGESTU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82187422839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569000119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Noe Waroe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PANGESTU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446375700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Obaja Rahangiar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PANGESTU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727711576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Roberth Baransano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PANGESTU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Penerbangan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81247820694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867035954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Ruslam Mandar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PANGESTU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81247698042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033839656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Sadam Bugis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PANGESTU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Simpan Pinjam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Simpan Pinjam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82336315309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54768908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Danang Purwanto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PANGESTU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Tambang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Teknisi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81324667439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061872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043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DI INDUSTRI DALAM NEGERI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A7C2-D505-5763-D8FB-A77CB7C3FB8B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 err="1"/>
              <a:t>Profil</a:t>
            </a:r>
            <a:r>
              <a:rPr lang="en-US" sz="1600" i="1" dirty="0"/>
              <a:t>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di </a:t>
            </a:r>
            <a:r>
              <a:rPr lang="en-US" sz="1600" i="1" dirty="0" err="1"/>
              <a:t>Industri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567AF4C-C595-E8F4-A094-B1425DE37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759090"/>
              </p:ext>
            </p:extLst>
          </p:nvPr>
        </p:nvGraphicFramePr>
        <p:xfrm>
          <a:off x="228600" y="968524"/>
          <a:ext cx="11734801" cy="5607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442">
                  <a:extLst>
                    <a:ext uri="{9D8B030D-6E8A-4147-A177-3AD203B41FA5}">
                      <a16:colId xmlns:a16="http://schemas.microsoft.com/office/drawing/2014/main" val="4086941994"/>
                    </a:ext>
                  </a:extLst>
                </a:gridCol>
                <a:gridCol w="2465191">
                  <a:extLst>
                    <a:ext uri="{9D8B030D-6E8A-4147-A177-3AD203B41FA5}">
                      <a16:colId xmlns:a16="http://schemas.microsoft.com/office/drawing/2014/main" val="305008022"/>
                    </a:ext>
                  </a:extLst>
                </a:gridCol>
                <a:gridCol w="1261870">
                  <a:extLst>
                    <a:ext uri="{9D8B030D-6E8A-4147-A177-3AD203B41FA5}">
                      <a16:colId xmlns:a16="http://schemas.microsoft.com/office/drawing/2014/main" val="3455007390"/>
                    </a:ext>
                  </a:extLst>
                </a:gridCol>
                <a:gridCol w="2098157">
                  <a:extLst>
                    <a:ext uri="{9D8B030D-6E8A-4147-A177-3AD203B41FA5}">
                      <a16:colId xmlns:a16="http://schemas.microsoft.com/office/drawing/2014/main" val="1468677516"/>
                    </a:ext>
                  </a:extLst>
                </a:gridCol>
                <a:gridCol w="1380915">
                  <a:extLst>
                    <a:ext uri="{9D8B030D-6E8A-4147-A177-3AD203B41FA5}">
                      <a16:colId xmlns:a16="http://schemas.microsoft.com/office/drawing/2014/main" val="3062751651"/>
                    </a:ext>
                  </a:extLst>
                </a:gridCol>
                <a:gridCol w="1133898">
                  <a:extLst>
                    <a:ext uri="{9D8B030D-6E8A-4147-A177-3AD203B41FA5}">
                      <a16:colId xmlns:a16="http://schemas.microsoft.com/office/drawing/2014/main" val="2319437173"/>
                    </a:ext>
                  </a:extLst>
                </a:gridCol>
                <a:gridCol w="1047590">
                  <a:extLst>
                    <a:ext uri="{9D8B030D-6E8A-4147-A177-3AD203B41FA5}">
                      <a16:colId xmlns:a16="http://schemas.microsoft.com/office/drawing/2014/main" val="538173232"/>
                    </a:ext>
                  </a:extLst>
                </a:gridCol>
                <a:gridCol w="1776738">
                  <a:extLst>
                    <a:ext uri="{9D8B030D-6E8A-4147-A177-3AD203B41FA5}">
                      <a16:colId xmlns:a16="http://schemas.microsoft.com/office/drawing/2014/main" val="3646030042"/>
                    </a:ext>
                  </a:extLst>
                </a:gridCol>
              </a:tblGrid>
              <a:tr h="21910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PERUSAHAAN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 USAHA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GAJI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223296381"/>
                  </a:ext>
                </a:extLst>
              </a:tr>
              <a:tr h="227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(Rp)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727532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Mitra Arjuna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PANGESTU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748098259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Muh. Fitrah Ardiansyah Anwar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PANGESTU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85961149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Setia Exaudia Buttu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PANGESTU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0812 6125 1471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043435628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Achmad Aminullah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PANGESTU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85244524707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31116187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Firman Afandy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PANGESTU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0952 4001 1002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431365783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Oktavius Birana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PANGESTU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0812 4056 7464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038244533"/>
                  </a:ext>
                </a:extLst>
              </a:tr>
              <a:tr h="1790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Sintia Buton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PANGESTU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0853 4457 6958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380167797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Yulia Dewi Anggraeni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PANGESTU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4,500,000.00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582788915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Mursalim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PANGESTU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82187422839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347037537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Noe Waroe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PANGESTU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200134121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Obaja Rahangiar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PANGESTU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132595317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Roberth Baransano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PANGESTU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Penerbangan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81247820694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200998555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Ruslam Mandar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PANGESTU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81247698042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046453838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Sadam Bugis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PANGESTU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Simpan Pinjam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Simpan Pinjam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82336315309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549663638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Danang Purwanto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PANGESTU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Tambang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Teknisi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81324667439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1918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7771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DI INDUSTRI DALAM NEGERI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A7C2-D505-5763-D8FB-A77CB7C3FB8B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 err="1"/>
              <a:t>Profil</a:t>
            </a:r>
            <a:r>
              <a:rPr lang="en-US" sz="1600" i="1" dirty="0"/>
              <a:t>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di </a:t>
            </a:r>
            <a:r>
              <a:rPr lang="en-US" sz="1600" i="1" dirty="0" err="1"/>
              <a:t>Industri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70660DA-0E57-990F-3EF1-A452441D9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028620"/>
              </p:ext>
            </p:extLst>
          </p:nvPr>
        </p:nvGraphicFramePr>
        <p:xfrm>
          <a:off x="304800" y="1085987"/>
          <a:ext cx="11658600" cy="5607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695586081"/>
                    </a:ext>
                  </a:extLst>
                </a:gridCol>
                <a:gridCol w="2368220">
                  <a:extLst>
                    <a:ext uri="{9D8B030D-6E8A-4147-A177-3AD203B41FA5}">
                      <a16:colId xmlns:a16="http://schemas.microsoft.com/office/drawing/2014/main" val="3330508711"/>
                    </a:ext>
                  </a:extLst>
                </a:gridCol>
                <a:gridCol w="1253676">
                  <a:extLst>
                    <a:ext uri="{9D8B030D-6E8A-4147-A177-3AD203B41FA5}">
                      <a16:colId xmlns:a16="http://schemas.microsoft.com/office/drawing/2014/main" val="4162635951"/>
                    </a:ext>
                  </a:extLst>
                </a:gridCol>
                <a:gridCol w="2084533">
                  <a:extLst>
                    <a:ext uri="{9D8B030D-6E8A-4147-A177-3AD203B41FA5}">
                      <a16:colId xmlns:a16="http://schemas.microsoft.com/office/drawing/2014/main" val="894998886"/>
                    </a:ext>
                  </a:extLst>
                </a:gridCol>
                <a:gridCol w="1371948">
                  <a:extLst>
                    <a:ext uri="{9D8B030D-6E8A-4147-A177-3AD203B41FA5}">
                      <a16:colId xmlns:a16="http://schemas.microsoft.com/office/drawing/2014/main" val="1472360204"/>
                    </a:ext>
                  </a:extLst>
                </a:gridCol>
                <a:gridCol w="1126535">
                  <a:extLst>
                    <a:ext uri="{9D8B030D-6E8A-4147-A177-3AD203B41FA5}">
                      <a16:colId xmlns:a16="http://schemas.microsoft.com/office/drawing/2014/main" val="428706055"/>
                    </a:ext>
                  </a:extLst>
                </a:gridCol>
                <a:gridCol w="1040788">
                  <a:extLst>
                    <a:ext uri="{9D8B030D-6E8A-4147-A177-3AD203B41FA5}">
                      <a16:colId xmlns:a16="http://schemas.microsoft.com/office/drawing/2014/main" val="1471102941"/>
                    </a:ext>
                  </a:extLst>
                </a:gridCol>
                <a:gridCol w="1765200">
                  <a:extLst>
                    <a:ext uri="{9D8B030D-6E8A-4147-A177-3AD203B41FA5}">
                      <a16:colId xmlns:a16="http://schemas.microsoft.com/office/drawing/2014/main" val="4102545472"/>
                    </a:ext>
                  </a:extLst>
                </a:gridCol>
              </a:tblGrid>
              <a:tr h="21910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PERUSAHAAN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 USAHA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GAJI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976413188"/>
                  </a:ext>
                </a:extLst>
              </a:tr>
              <a:tr h="227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(Rp)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548306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Ode Azlan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PT.FRESH ON TIME SEAFOOD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217334533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Vitalis Kugo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PT.FRESH ON TIME SEAFOOD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915067584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Yohanes Fransiskus Niku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PT.FRESH ON TIME SEAFOOD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0812 6125 1471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409496136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Rikki Yansip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PT.FRESH ON TIME SEAFOOD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85244524707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684731701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Sabaruddin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PT.FRESH ON TIME SEAFOOD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0952 4001 1002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428952754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Hengky Siweri Sada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PT.FRESH ON TIME SEAFOOD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0812 4056 7464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61482398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Ode Jawardin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PT.FRESH ON TIME SEAFOOD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0853 4457 6958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126515578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Laode Rahman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PT.FRESH ON TIME SEAFOOD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4,500,000.00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408349787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Hafis Samiun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PT.FRESH ON TIME SEAFOOD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82187422839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821465681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Yoga Pratama Triadi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PT.FRESH ON TIME SEAFOOD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080990936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Desty Putri Ramadhany Paulus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PT.FRESH ON TIME SEAFOOD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867221593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Markus R. Baransano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PT.FRESH ON TIME SEAFOOD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Penerbangan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81247820694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109277978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Dhemi Mewiharti Sagala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PT.FRESH ON TIME SEAFOOD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81247698042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020220787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Gama Empaturi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PT.FRESH ON TIME SEAFOOD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Simpan Pinjam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Simpan Pinjam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82336315309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705998501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Bartholomeus Wamea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PT.FRESH ON TIME SEAFOOD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Tambang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Teknisi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81324667439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841394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867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oogle Shape;122;p4">
            <a:extLst>
              <a:ext uri="{FF2B5EF4-FFF2-40B4-BE49-F238E27FC236}">
                <a16:creationId xmlns:a16="http://schemas.microsoft.com/office/drawing/2014/main" id="{827C4208-62F9-D8F7-CAC3-39898428DA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6163698"/>
              </p:ext>
            </p:extLst>
          </p:nvPr>
        </p:nvGraphicFramePr>
        <p:xfrm>
          <a:off x="228600" y="1066800"/>
          <a:ext cx="11734800" cy="4798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92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NO</a:t>
                      </a:r>
                      <a:endParaRPr sz="14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NAMA PERUSAHAAN</a:t>
                      </a:r>
                      <a:endParaRPr sz="14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ALAMAT PERUSAHAAN</a:t>
                      </a:r>
                      <a:endParaRPr sz="14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JENIS USAHA</a:t>
                      </a:r>
                      <a:endParaRPr sz="14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JUMLAH LULUSAN</a:t>
                      </a:r>
                      <a:endParaRPr sz="1400" dirty="0"/>
                    </a:p>
                  </a:txBody>
                  <a:tcPr marL="71800" marR="71800" marT="35900" marB="359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5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LNG Tangguh,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Teknisi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H45Q+W6J, Tanah Merah Boven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Digoel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Tanah Merah,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Kec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Sumuri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Teluk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Bintuni, Papua Bar. 98363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Penambangan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7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PERUM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Unit Merauke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G94X+3HV, Mandala,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Kec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Merauke,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Merauke, Papua 99614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2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Gag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Nikel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Jalan Basuki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Rahmat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No.8 Km.8,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Remu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Selatan,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Malaingkedi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Kec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Sorong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Utara, Kota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Sorong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Papua Bar. 98412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Penambagan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Nikel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PT Indo Makmur Jaya Sentosa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6575+7WV,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Mandalajaya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Kec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Cikalong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Tasikmalaya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Jawa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Barat 46195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Budidaya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Udang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738900"/>
                  </a:ext>
                </a:extLst>
              </a:tr>
              <a:tr h="3272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2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PT. Tunggal Perkasa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Vannamei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 rtl="0" fontAlgn="ctr"/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Tanjungpecinan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Utara,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Tj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Pecinan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Kec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Mangaran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Situbondo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Jawa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Timur 68363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Budidaya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Udang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4274911"/>
                  </a:ext>
                </a:extLst>
              </a:tr>
              <a:tr h="3272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Agroniaga Bumi Mandiri Muna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Poros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Maligano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Labuan Lorong 1 Rt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Rw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01/01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Latompa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Kec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Napabalano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Sulawesi Tenggara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1601131"/>
                  </a:ext>
                </a:extLst>
              </a:tr>
              <a:tr h="3272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Pt.Fresh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Time Seafood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Panjaitan Rt 001/Rw 001, Kelurahan Tanpa Garam, Distrik Maladum Mes, Kota Sorong Papua Barat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2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 </a:t>
                      </a:r>
                    </a:p>
                    <a:p>
                      <a:pPr algn="l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8583181"/>
                  </a:ext>
                </a:extLst>
              </a:tr>
              <a:tr h="3272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Avona Mina Lestari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3CH9+WVJ,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Kaimera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kampung,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Siawatan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Teluk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Etna,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Kaimana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Regency, West Papua 98655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8616731"/>
                  </a:ext>
                </a:extLst>
              </a:tr>
              <a:tr h="3272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Bandar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Nelayan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Jayawijaya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J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l. Raya Pelabuhan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Benoa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No.87,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Pedungan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Denpasar Selatan, Kota Denpasar, Bali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2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Bina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Jayawijaya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Kompleks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Pelabuhan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Jl.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Bubara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No.RT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001, Kampung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Baru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Sorong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Sorong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City, West Papua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225622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E15D2EC-5B83-285C-EBC4-916EF918D8C8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/>
              <a:t>Data </a:t>
            </a:r>
            <a:r>
              <a:rPr lang="en-US" sz="1600" i="1" dirty="0" err="1"/>
              <a:t>Rekapitulasi</a:t>
            </a:r>
            <a:r>
              <a:rPr lang="en-US" sz="1600" i="1" dirty="0"/>
              <a:t> Perusahaan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sp>
        <p:nvSpPr>
          <p:cNvPr id="10" name="Google Shape;178;p10">
            <a:extLst>
              <a:ext uri="{FF2B5EF4-FFF2-40B4-BE49-F238E27FC236}">
                <a16:creationId xmlns:a16="http://schemas.microsoft.com/office/drawing/2014/main" id="{007CEED2-9C6E-D909-2989-F72EAC5F3FB2}"/>
              </a:ext>
            </a:extLst>
          </p:cNvPr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REKAPITULASI SEBARAN LULUSAN DI INDUSTRI (DALAM NEGERI)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25271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DI INDUSTRI DALAM NEGERI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A7C2-D505-5763-D8FB-A77CB7C3FB8B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 err="1"/>
              <a:t>Profil</a:t>
            </a:r>
            <a:r>
              <a:rPr lang="en-US" sz="1600" i="1" dirty="0"/>
              <a:t>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di </a:t>
            </a:r>
            <a:r>
              <a:rPr lang="en-US" sz="1600" i="1" dirty="0" err="1"/>
              <a:t>Industri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A239676-3577-193E-2C24-C6ADC4531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69872"/>
              </p:ext>
            </p:extLst>
          </p:nvPr>
        </p:nvGraphicFramePr>
        <p:xfrm>
          <a:off x="152400" y="947742"/>
          <a:ext cx="11734800" cy="5607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933">
                  <a:extLst>
                    <a:ext uri="{9D8B030D-6E8A-4147-A177-3AD203B41FA5}">
                      <a16:colId xmlns:a16="http://schemas.microsoft.com/office/drawing/2014/main" val="1428622479"/>
                    </a:ext>
                  </a:extLst>
                </a:gridCol>
                <a:gridCol w="2383699">
                  <a:extLst>
                    <a:ext uri="{9D8B030D-6E8A-4147-A177-3AD203B41FA5}">
                      <a16:colId xmlns:a16="http://schemas.microsoft.com/office/drawing/2014/main" val="2389807105"/>
                    </a:ext>
                  </a:extLst>
                </a:gridCol>
                <a:gridCol w="1261870">
                  <a:extLst>
                    <a:ext uri="{9D8B030D-6E8A-4147-A177-3AD203B41FA5}">
                      <a16:colId xmlns:a16="http://schemas.microsoft.com/office/drawing/2014/main" val="2610445361"/>
                    </a:ext>
                  </a:extLst>
                </a:gridCol>
                <a:gridCol w="2098157">
                  <a:extLst>
                    <a:ext uri="{9D8B030D-6E8A-4147-A177-3AD203B41FA5}">
                      <a16:colId xmlns:a16="http://schemas.microsoft.com/office/drawing/2014/main" val="3799384261"/>
                    </a:ext>
                  </a:extLst>
                </a:gridCol>
                <a:gridCol w="1380915">
                  <a:extLst>
                    <a:ext uri="{9D8B030D-6E8A-4147-A177-3AD203B41FA5}">
                      <a16:colId xmlns:a16="http://schemas.microsoft.com/office/drawing/2014/main" val="1859182805"/>
                    </a:ext>
                  </a:extLst>
                </a:gridCol>
                <a:gridCol w="1133898">
                  <a:extLst>
                    <a:ext uri="{9D8B030D-6E8A-4147-A177-3AD203B41FA5}">
                      <a16:colId xmlns:a16="http://schemas.microsoft.com/office/drawing/2014/main" val="458397676"/>
                    </a:ext>
                  </a:extLst>
                </a:gridCol>
                <a:gridCol w="1047590">
                  <a:extLst>
                    <a:ext uri="{9D8B030D-6E8A-4147-A177-3AD203B41FA5}">
                      <a16:colId xmlns:a16="http://schemas.microsoft.com/office/drawing/2014/main" val="1645717007"/>
                    </a:ext>
                  </a:extLst>
                </a:gridCol>
                <a:gridCol w="1776738">
                  <a:extLst>
                    <a:ext uri="{9D8B030D-6E8A-4147-A177-3AD203B41FA5}">
                      <a16:colId xmlns:a16="http://schemas.microsoft.com/office/drawing/2014/main" val="790799795"/>
                    </a:ext>
                  </a:extLst>
                </a:gridCol>
              </a:tblGrid>
              <a:tr h="21910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PERUSAHAAN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 USAHA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GAJI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273595868"/>
                  </a:ext>
                </a:extLst>
              </a:tr>
              <a:tr h="227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(Rp)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543458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Muhammad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Gazali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Narahaubun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Tunggal Perkasa Vannamei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21735637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Magdalena Martina Sorbu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Tunggal Perkasa Vannamei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908433890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Erwin E. Buwe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Tunggal Perkasa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Vannamei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0812 6125 1471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904994613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Adam Caknur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Tunggal Perkasa Vannamei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85244524707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452838175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Fitriani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Tunggal Perkasa Vannamei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0952 4001 1002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379528753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Nunung P. Lessy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Tunggal Perkasa Vannamei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0812 4056 7464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59656655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Sisca Agdamina Wally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 Indo Makmur Jaya Sentosa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0853 4457 6958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48437687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Hendrikus Meaga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 Indo Makmur Jaya Sentosa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4,500,000.00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884512590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Anthon Mandacan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 Indo Makmur Jaya Sentosa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82187422839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903616454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Elia Sayori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 Indo Makmur Jaya Sentosa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959179571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Elim Ullo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 Indo Makmur Jaya Sentosa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499938573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Nursafia Nurlete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 Indo Makmur Jaya Sentosa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Penerbangan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81247820694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234710901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Dhemi Mewiharti Sagala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Bandar Nelayan Jayawijaya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81247698042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708186814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Pridalia Puji Lestari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Bandar Nelayan Jayawijaya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Simpan Pinjam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Simpan Pinjam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82336315309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651848717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Akbar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Bandar Nelayan Jayawijaya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Tambang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Teknisi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81324667439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613583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1570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DI INDUSTRI DALAM NEGERI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A7C2-D505-5763-D8FB-A77CB7C3FB8B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 err="1"/>
              <a:t>Profil</a:t>
            </a:r>
            <a:r>
              <a:rPr lang="en-US" sz="1600" i="1" dirty="0"/>
              <a:t>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di </a:t>
            </a:r>
            <a:r>
              <a:rPr lang="en-US" sz="1600" i="1" dirty="0" err="1"/>
              <a:t>Industri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F6A3F5A-63EE-3A2E-8907-1D3CC2465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180559"/>
              </p:ext>
            </p:extLst>
          </p:nvPr>
        </p:nvGraphicFramePr>
        <p:xfrm>
          <a:off x="304800" y="947742"/>
          <a:ext cx="11506200" cy="5607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233">
                  <a:extLst>
                    <a:ext uri="{9D8B030D-6E8A-4147-A177-3AD203B41FA5}">
                      <a16:colId xmlns:a16="http://schemas.microsoft.com/office/drawing/2014/main" val="2313467263"/>
                    </a:ext>
                  </a:extLst>
                </a:gridCol>
                <a:gridCol w="2337263">
                  <a:extLst>
                    <a:ext uri="{9D8B030D-6E8A-4147-A177-3AD203B41FA5}">
                      <a16:colId xmlns:a16="http://schemas.microsoft.com/office/drawing/2014/main" val="4189857962"/>
                    </a:ext>
                  </a:extLst>
                </a:gridCol>
                <a:gridCol w="1237288">
                  <a:extLst>
                    <a:ext uri="{9D8B030D-6E8A-4147-A177-3AD203B41FA5}">
                      <a16:colId xmlns:a16="http://schemas.microsoft.com/office/drawing/2014/main" val="1061223083"/>
                    </a:ext>
                  </a:extLst>
                </a:gridCol>
                <a:gridCol w="2057284">
                  <a:extLst>
                    <a:ext uri="{9D8B030D-6E8A-4147-A177-3AD203B41FA5}">
                      <a16:colId xmlns:a16="http://schemas.microsoft.com/office/drawing/2014/main" val="1848435058"/>
                    </a:ext>
                  </a:extLst>
                </a:gridCol>
                <a:gridCol w="1354014">
                  <a:extLst>
                    <a:ext uri="{9D8B030D-6E8A-4147-A177-3AD203B41FA5}">
                      <a16:colId xmlns:a16="http://schemas.microsoft.com/office/drawing/2014/main" val="2277286112"/>
                    </a:ext>
                  </a:extLst>
                </a:gridCol>
                <a:gridCol w="1111809">
                  <a:extLst>
                    <a:ext uri="{9D8B030D-6E8A-4147-A177-3AD203B41FA5}">
                      <a16:colId xmlns:a16="http://schemas.microsoft.com/office/drawing/2014/main" val="1099571820"/>
                    </a:ext>
                  </a:extLst>
                </a:gridCol>
                <a:gridCol w="1027183">
                  <a:extLst>
                    <a:ext uri="{9D8B030D-6E8A-4147-A177-3AD203B41FA5}">
                      <a16:colId xmlns:a16="http://schemas.microsoft.com/office/drawing/2014/main" val="2239437535"/>
                    </a:ext>
                  </a:extLst>
                </a:gridCol>
                <a:gridCol w="1742126">
                  <a:extLst>
                    <a:ext uri="{9D8B030D-6E8A-4147-A177-3AD203B41FA5}">
                      <a16:colId xmlns:a16="http://schemas.microsoft.com/office/drawing/2014/main" val="2919318341"/>
                    </a:ext>
                  </a:extLst>
                </a:gridCol>
              </a:tblGrid>
              <a:tr h="21910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PERUSAHAAN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 USAHA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GAJI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102746083"/>
                  </a:ext>
                </a:extLst>
              </a:tr>
              <a:tr h="227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(Rp)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613431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Arfa Abriyani Letsoin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626687439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Hawa Mury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575294425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Wahyudi Rumata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0812 6125 1471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339327500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Raimon Mariawasi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85244524707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978817514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Rosdiana Banyal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0952 4001 1002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099050156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Suharni Suddin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0812 4056 7464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735723906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Marcelius Katoar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0853 4457 6958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74316013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Heny Novita Thesia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4,500,000.00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46433219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Rama Gusti Andi Mandalika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82187422839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810832279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Rasidin Subandi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569328597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Evander Tarage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 Indo Makmur Jaya Sentosa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61250068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Isna Fatima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 Indo Makmur Jaya Sentosa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81247820694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167314178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Samuel Richardo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Bandar Nelayan Jayawijaya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81247698042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698002536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Wirson Amenda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Bandar Nelayan Jayawijaya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82336315309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413336831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Rasuli Lamtio Samosir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Bandar Nelayan Jayawijaya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81324667439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003369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1120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DI INDUSTRI DALAM NEGERI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A7C2-D505-5763-D8FB-A77CB7C3FB8B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 err="1"/>
              <a:t>Profil</a:t>
            </a:r>
            <a:r>
              <a:rPr lang="en-US" sz="1600" i="1" dirty="0"/>
              <a:t>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di </a:t>
            </a:r>
            <a:r>
              <a:rPr lang="en-US" sz="1600" i="1" dirty="0" err="1"/>
              <a:t>Industri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96AB3C2-19AA-8DD8-A701-70830748E9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439920"/>
              </p:ext>
            </p:extLst>
          </p:nvPr>
        </p:nvGraphicFramePr>
        <p:xfrm>
          <a:off x="228600" y="913106"/>
          <a:ext cx="11658601" cy="5607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738">
                  <a:extLst>
                    <a:ext uri="{9D8B030D-6E8A-4147-A177-3AD203B41FA5}">
                      <a16:colId xmlns:a16="http://schemas.microsoft.com/office/drawing/2014/main" val="1661888096"/>
                    </a:ext>
                  </a:extLst>
                </a:gridCol>
                <a:gridCol w="2449183">
                  <a:extLst>
                    <a:ext uri="{9D8B030D-6E8A-4147-A177-3AD203B41FA5}">
                      <a16:colId xmlns:a16="http://schemas.microsoft.com/office/drawing/2014/main" val="669714662"/>
                    </a:ext>
                  </a:extLst>
                </a:gridCol>
                <a:gridCol w="1253676">
                  <a:extLst>
                    <a:ext uri="{9D8B030D-6E8A-4147-A177-3AD203B41FA5}">
                      <a16:colId xmlns:a16="http://schemas.microsoft.com/office/drawing/2014/main" val="188448821"/>
                    </a:ext>
                  </a:extLst>
                </a:gridCol>
                <a:gridCol w="2084533">
                  <a:extLst>
                    <a:ext uri="{9D8B030D-6E8A-4147-A177-3AD203B41FA5}">
                      <a16:colId xmlns:a16="http://schemas.microsoft.com/office/drawing/2014/main" val="1747395086"/>
                    </a:ext>
                  </a:extLst>
                </a:gridCol>
                <a:gridCol w="1371948">
                  <a:extLst>
                    <a:ext uri="{9D8B030D-6E8A-4147-A177-3AD203B41FA5}">
                      <a16:colId xmlns:a16="http://schemas.microsoft.com/office/drawing/2014/main" val="1493790791"/>
                    </a:ext>
                  </a:extLst>
                </a:gridCol>
                <a:gridCol w="1126535">
                  <a:extLst>
                    <a:ext uri="{9D8B030D-6E8A-4147-A177-3AD203B41FA5}">
                      <a16:colId xmlns:a16="http://schemas.microsoft.com/office/drawing/2014/main" val="3197800246"/>
                    </a:ext>
                  </a:extLst>
                </a:gridCol>
                <a:gridCol w="1040788">
                  <a:extLst>
                    <a:ext uri="{9D8B030D-6E8A-4147-A177-3AD203B41FA5}">
                      <a16:colId xmlns:a16="http://schemas.microsoft.com/office/drawing/2014/main" val="1920782717"/>
                    </a:ext>
                  </a:extLst>
                </a:gridCol>
                <a:gridCol w="1765200">
                  <a:extLst>
                    <a:ext uri="{9D8B030D-6E8A-4147-A177-3AD203B41FA5}">
                      <a16:colId xmlns:a16="http://schemas.microsoft.com/office/drawing/2014/main" val="1611875396"/>
                    </a:ext>
                  </a:extLst>
                </a:gridCol>
              </a:tblGrid>
              <a:tr h="21910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PERUSAHAAN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 USAHA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GAJI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160417222"/>
                  </a:ext>
                </a:extLst>
              </a:tr>
              <a:tr h="227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(Rp)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391151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Irma Alisa Rumain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77171603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Talita Asagi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120724116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Dedy A Laupe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0812 6125 1471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164596453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Randy Perany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85244524707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806970649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Amri Amir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0952 4001 1002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750971133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Frince Puaga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0812 4056 7464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651730219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Thomas Ayub Stenli Tafor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0853 4457 6958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2875996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Erikson Ullo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4,500,000.00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471485753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Simon Sedik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82187422839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155829192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Dinardo Y.l. Mahue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956863071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Polikarpa Dayurekap Ostji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 Indo Makmur Jaya Sentosa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786035550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Yohanis D. Dondi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 Indo Makmur Jaya Sentosa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81247820694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93507544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Marlin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Bandar Nelayan Jayawijaya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81247698042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19664941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Sumarni Usmi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Bandar Nelayan Jayawijaya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82336315309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761465476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Istiqlal Muhammad F Islam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Bandar Nelayan Jayawijaya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81324667439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068348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6271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DI INDUSTRI DALAM NEGERI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A7C2-D505-5763-D8FB-A77CB7C3FB8B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 err="1"/>
              <a:t>Profil</a:t>
            </a:r>
            <a:r>
              <a:rPr lang="en-US" sz="1600" i="1" dirty="0"/>
              <a:t>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di </a:t>
            </a:r>
            <a:r>
              <a:rPr lang="en-US" sz="1600" i="1" dirty="0" err="1"/>
              <a:t>Industri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FE831D5-C797-1004-9BAA-EDFA619A6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906402"/>
              </p:ext>
            </p:extLst>
          </p:nvPr>
        </p:nvGraphicFramePr>
        <p:xfrm>
          <a:off x="152400" y="940815"/>
          <a:ext cx="11734801" cy="5607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442">
                  <a:extLst>
                    <a:ext uri="{9D8B030D-6E8A-4147-A177-3AD203B41FA5}">
                      <a16:colId xmlns:a16="http://schemas.microsoft.com/office/drawing/2014/main" val="890136791"/>
                    </a:ext>
                  </a:extLst>
                </a:gridCol>
                <a:gridCol w="2465191">
                  <a:extLst>
                    <a:ext uri="{9D8B030D-6E8A-4147-A177-3AD203B41FA5}">
                      <a16:colId xmlns:a16="http://schemas.microsoft.com/office/drawing/2014/main" val="160700091"/>
                    </a:ext>
                  </a:extLst>
                </a:gridCol>
                <a:gridCol w="1261870">
                  <a:extLst>
                    <a:ext uri="{9D8B030D-6E8A-4147-A177-3AD203B41FA5}">
                      <a16:colId xmlns:a16="http://schemas.microsoft.com/office/drawing/2014/main" val="82446030"/>
                    </a:ext>
                  </a:extLst>
                </a:gridCol>
                <a:gridCol w="2098157">
                  <a:extLst>
                    <a:ext uri="{9D8B030D-6E8A-4147-A177-3AD203B41FA5}">
                      <a16:colId xmlns:a16="http://schemas.microsoft.com/office/drawing/2014/main" val="739789894"/>
                    </a:ext>
                  </a:extLst>
                </a:gridCol>
                <a:gridCol w="1380915">
                  <a:extLst>
                    <a:ext uri="{9D8B030D-6E8A-4147-A177-3AD203B41FA5}">
                      <a16:colId xmlns:a16="http://schemas.microsoft.com/office/drawing/2014/main" val="743510399"/>
                    </a:ext>
                  </a:extLst>
                </a:gridCol>
                <a:gridCol w="1133898">
                  <a:extLst>
                    <a:ext uri="{9D8B030D-6E8A-4147-A177-3AD203B41FA5}">
                      <a16:colId xmlns:a16="http://schemas.microsoft.com/office/drawing/2014/main" val="2167093452"/>
                    </a:ext>
                  </a:extLst>
                </a:gridCol>
                <a:gridCol w="1047590">
                  <a:extLst>
                    <a:ext uri="{9D8B030D-6E8A-4147-A177-3AD203B41FA5}">
                      <a16:colId xmlns:a16="http://schemas.microsoft.com/office/drawing/2014/main" val="3925044318"/>
                    </a:ext>
                  </a:extLst>
                </a:gridCol>
                <a:gridCol w="1776738">
                  <a:extLst>
                    <a:ext uri="{9D8B030D-6E8A-4147-A177-3AD203B41FA5}">
                      <a16:colId xmlns:a16="http://schemas.microsoft.com/office/drawing/2014/main" val="4284750935"/>
                    </a:ext>
                  </a:extLst>
                </a:gridCol>
              </a:tblGrid>
              <a:tr h="21910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PERUSAHAAN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 USAHA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GAJI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219449923"/>
                  </a:ext>
                </a:extLst>
              </a:tr>
              <a:tr h="227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(Rp)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148536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Syarifatun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807713292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Yovanda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902029674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Nikolas Kereway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0812 6125 1471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05638167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Faiz Nurul Muttaqin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85244524707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157092320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Yusuf Latulanit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0952 4001 1002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696951622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Petrus  Afdan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0812 4056 7464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401791255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Herianto 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0853 4457 6958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389750540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Arian Gelora Putra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4,500,000.00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883618878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Yunus Karapa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82187422839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612642223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Yuslan Kalibay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43947075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Julfikar Pardi Mahulauw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 Indo Makmur Jaya Sentosa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119914867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Rustyita Windya Melani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 Indo Makmur Jaya Sentosa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81247820694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840699991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Maria Novita Kerda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Bandar Nelayan Jayawijaya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81247698042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647191942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Agriyana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Bandar Nelayan Jayawijaya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82336315309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061052524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Lusi Kayjely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Bandar Nelayan Jayawijaya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81324667439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231911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4635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DI INDUSTRI DALAM NEGERI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A7C2-D505-5763-D8FB-A77CB7C3FB8B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 err="1"/>
              <a:t>Profil</a:t>
            </a:r>
            <a:r>
              <a:rPr lang="en-US" sz="1600" i="1" dirty="0"/>
              <a:t>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di </a:t>
            </a:r>
            <a:r>
              <a:rPr lang="en-US" sz="1600" i="1" dirty="0" err="1"/>
              <a:t>Industri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1E78D42-B894-97F5-43CA-C69C2788E8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877279"/>
              </p:ext>
            </p:extLst>
          </p:nvPr>
        </p:nvGraphicFramePr>
        <p:xfrm>
          <a:off x="152400" y="947742"/>
          <a:ext cx="11811001" cy="5607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167">
                  <a:extLst>
                    <a:ext uri="{9D8B030D-6E8A-4147-A177-3AD203B41FA5}">
                      <a16:colId xmlns:a16="http://schemas.microsoft.com/office/drawing/2014/main" val="1390194966"/>
                    </a:ext>
                  </a:extLst>
                </a:gridCol>
                <a:gridCol w="2399177">
                  <a:extLst>
                    <a:ext uri="{9D8B030D-6E8A-4147-A177-3AD203B41FA5}">
                      <a16:colId xmlns:a16="http://schemas.microsoft.com/office/drawing/2014/main" val="2445918175"/>
                    </a:ext>
                  </a:extLst>
                </a:gridCol>
                <a:gridCol w="1270064">
                  <a:extLst>
                    <a:ext uri="{9D8B030D-6E8A-4147-A177-3AD203B41FA5}">
                      <a16:colId xmlns:a16="http://schemas.microsoft.com/office/drawing/2014/main" val="1101385198"/>
                    </a:ext>
                  </a:extLst>
                </a:gridCol>
                <a:gridCol w="2111782">
                  <a:extLst>
                    <a:ext uri="{9D8B030D-6E8A-4147-A177-3AD203B41FA5}">
                      <a16:colId xmlns:a16="http://schemas.microsoft.com/office/drawing/2014/main" val="2034911853"/>
                    </a:ext>
                  </a:extLst>
                </a:gridCol>
                <a:gridCol w="1389882">
                  <a:extLst>
                    <a:ext uri="{9D8B030D-6E8A-4147-A177-3AD203B41FA5}">
                      <a16:colId xmlns:a16="http://schemas.microsoft.com/office/drawing/2014/main" val="1275096516"/>
                    </a:ext>
                  </a:extLst>
                </a:gridCol>
                <a:gridCol w="1141261">
                  <a:extLst>
                    <a:ext uri="{9D8B030D-6E8A-4147-A177-3AD203B41FA5}">
                      <a16:colId xmlns:a16="http://schemas.microsoft.com/office/drawing/2014/main" val="1107194981"/>
                    </a:ext>
                  </a:extLst>
                </a:gridCol>
                <a:gridCol w="1054393">
                  <a:extLst>
                    <a:ext uri="{9D8B030D-6E8A-4147-A177-3AD203B41FA5}">
                      <a16:colId xmlns:a16="http://schemas.microsoft.com/office/drawing/2014/main" val="3708032558"/>
                    </a:ext>
                  </a:extLst>
                </a:gridCol>
                <a:gridCol w="1788275">
                  <a:extLst>
                    <a:ext uri="{9D8B030D-6E8A-4147-A177-3AD203B41FA5}">
                      <a16:colId xmlns:a16="http://schemas.microsoft.com/office/drawing/2014/main" val="1003903991"/>
                    </a:ext>
                  </a:extLst>
                </a:gridCol>
              </a:tblGrid>
              <a:tr h="21910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PERUSAHAAN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 USAHA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GAJI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989283874"/>
                  </a:ext>
                </a:extLst>
              </a:tr>
              <a:tr h="227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(Rp)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181355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Rosi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Isani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466967496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Safrudin Nurlily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570688454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Imam Adi Setiawan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0812 6125 1471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460216858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Azalia R. Abdullah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85244524707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959509086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Marta Sapriyansah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0952 4001 1002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764648967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Muhammad Yunus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0812 4056 7464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819238457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Claudia Patricia Tandungan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0853 4457 6958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531260647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Alfons Maneker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4,500,000.00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990171556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Dimas Prambudi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82187422839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93515782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James Stanny Rumbiak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8061903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Jemmy Mofu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 Indo Makmur Jaya Sentosa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627262868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Nadra Nadia Rahalat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 Indo Makmur Jaya Sentosa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81247820694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316613051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Umi Mahmud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Bandar Nelayan Jayawijaya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81247698042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010465436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Muhammad Nurrokhim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Bandar Nelayan Jayawijaya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82336315309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784522803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Dahasan Macap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Bandar Nelayan Jayawijaya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81324667439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104884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0366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DI INDUSTRI DALAM NEGERI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A7C2-D505-5763-D8FB-A77CB7C3FB8B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 err="1"/>
              <a:t>Profil</a:t>
            </a:r>
            <a:r>
              <a:rPr lang="en-US" sz="1600" i="1" dirty="0"/>
              <a:t>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di </a:t>
            </a:r>
            <a:r>
              <a:rPr lang="en-US" sz="1600" i="1" dirty="0" err="1"/>
              <a:t>Industri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1BE3252-60E0-7C76-31D1-FFD992B786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51767"/>
              </p:ext>
            </p:extLst>
          </p:nvPr>
        </p:nvGraphicFramePr>
        <p:xfrm>
          <a:off x="228600" y="838200"/>
          <a:ext cx="11658600" cy="5607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3614706126"/>
                    </a:ext>
                  </a:extLst>
                </a:gridCol>
                <a:gridCol w="2368220">
                  <a:extLst>
                    <a:ext uri="{9D8B030D-6E8A-4147-A177-3AD203B41FA5}">
                      <a16:colId xmlns:a16="http://schemas.microsoft.com/office/drawing/2014/main" val="1960148812"/>
                    </a:ext>
                  </a:extLst>
                </a:gridCol>
                <a:gridCol w="1253676">
                  <a:extLst>
                    <a:ext uri="{9D8B030D-6E8A-4147-A177-3AD203B41FA5}">
                      <a16:colId xmlns:a16="http://schemas.microsoft.com/office/drawing/2014/main" val="1652466954"/>
                    </a:ext>
                  </a:extLst>
                </a:gridCol>
                <a:gridCol w="2084533">
                  <a:extLst>
                    <a:ext uri="{9D8B030D-6E8A-4147-A177-3AD203B41FA5}">
                      <a16:colId xmlns:a16="http://schemas.microsoft.com/office/drawing/2014/main" val="1106914601"/>
                    </a:ext>
                  </a:extLst>
                </a:gridCol>
                <a:gridCol w="1371948">
                  <a:extLst>
                    <a:ext uri="{9D8B030D-6E8A-4147-A177-3AD203B41FA5}">
                      <a16:colId xmlns:a16="http://schemas.microsoft.com/office/drawing/2014/main" val="2405338677"/>
                    </a:ext>
                  </a:extLst>
                </a:gridCol>
                <a:gridCol w="1126535">
                  <a:extLst>
                    <a:ext uri="{9D8B030D-6E8A-4147-A177-3AD203B41FA5}">
                      <a16:colId xmlns:a16="http://schemas.microsoft.com/office/drawing/2014/main" val="3881067793"/>
                    </a:ext>
                  </a:extLst>
                </a:gridCol>
                <a:gridCol w="1040788">
                  <a:extLst>
                    <a:ext uri="{9D8B030D-6E8A-4147-A177-3AD203B41FA5}">
                      <a16:colId xmlns:a16="http://schemas.microsoft.com/office/drawing/2014/main" val="3725690392"/>
                    </a:ext>
                  </a:extLst>
                </a:gridCol>
                <a:gridCol w="1765200">
                  <a:extLst>
                    <a:ext uri="{9D8B030D-6E8A-4147-A177-3AD203B41FA5}">
                      <a16:colId xmlns:a16="http://schemas.microsoft.com/office/drawing/2014/main" val="269988412"/>
                    </a:ext>
                  </a:extLst>
                </a:gridCol>
              </a:tblGrid>
              <a:tr h="21910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PERUSAHAAN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 USAHA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GAJI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266435535"/>
                  </a:ext>
                </a:extLst>
              </a:tr>
              <a:tr h="227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(Rp)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866285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Sipora Yanti Sinlae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554286554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 Mariyati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194437928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Sadrak Mesak O. Awak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0812 6125 1471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226137132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Kristian L. Korano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85244524707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33396762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Meteus Puaga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0952 4001 1002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35076569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 Yapen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0812 4056 7464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252661978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Hermin C Krey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0853 4457 6958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541955090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Julia Faramudita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4,500,000.00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079073416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Gerits Leiwakabessy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82187422839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722844856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Arman Maulana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386157494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Yahya Aditama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 Indo Makmur Jaya Sentosa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224506941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Gadang Anugerah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 Indo Makmur Jaya Sentosa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81247820694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695299189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Risky Abbas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Bandar Nelayan Jayawijaya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81247698042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636552067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W. Rahangmetan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Bandar Nelayan Jayawijaya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82336315309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387871747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Robby Da Costa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Bandar Nelayan Jayawijaya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81324667439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664885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0891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DI INDUSTRI DALAM NEGERI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A7C2-D505-5763-D8FB-A77CB7C3FB8B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 err="1"/>
              <a:t>Profil</a:t>
            </a:r>
            <a:r>
              <a:rPr lang="en-US" sz="1600" i="1" dirty="0"/>
              <a:t>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di </a:t>
            </a:r>
            <a:r>
              <a:rPr lang="en-US" sz="1600" i="1" dirty="0" err="1"/>
              <a:t>Industri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0AA4877-C692-3B7A-2490-5C76F3E587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481941"/>
              </p:ext>
            </p:extLst>
          </p:nvPr>
        </p:nvGraphicFramePr>
        <p:xfrm>
          <a:off x="228600" y="947742"/>
          <a:ext cx="11811001" cy="5607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146">
                  <a:extLst>
                    <a:ext uri="{9D8B030D-6E8A-4147-A177-3AD203B41FA5}">
                      <a16:colId xmlns:a16="http://schemas.microsoft.com/office/drawing/2014/main" val="1771071965"/>
                    </a:ext>
                  </a:extLst>
                </a:gridCol>
                <a:gridCol w="2481198">
                  <a:extLst>
                    <a:ext uri="{9D8B030D-6E8A-4147-A177-3AD203B41FA5}">
                      <a16:colId xmlns:a16="http://schemas.microsoft.com/office/drawing/2014/main" val="488118289"/>
                    </a:ext>
                  </a:extLst>
                </a:gridCol>
                <a:gridCol w="1270064">
                  <a:extLst>
                    <a:ext uri="{9D8B030D-6E8A-4147-A177-3AD203B41FA5}">
                      <a16:colId xmlns:a16="http://schemas.microsoft.com/office/drawing/2014/main" val="3663299029"/>
                    </a:ext>
                  </a:extLst>
                </a:gridCol>
                <a:gridCol w="2111782">
                  <a:extLst>
                    <a:ext uri="{9D8B030D-6E8A-4147-A177-3AD203B41FA5}">
                      <a16:colId xmlns:a16="http://schemas.microsoft.com/office/drawing/2014/main" val="1447291456"/>
                    </a:ext>
                  </a:extLst>
                </a:gridCol>
                <a:gridCol w="1389882">
                  <a:extLst>
                    <a:ext uri="{9D8B030D-6E8A-4147-A177-3AD203B41FA5}">
                      <a16:colId xmlns:a16="http://schemas.microsoft.com/office/drawing/2014/main" val="7241207"/>
                    </a:ext>
                  </a:extLst>
                </a:gridCol>
                <a:gridCol w="1141261">
                  <a:extLst>
                    <a:ext uri="{9D8B030D-6E8A-4147-A177-3AD203B41FA5}">
                      <a16:colId xmlns:a16="http://schemas.microsoft.com/office/drawing/2014/main" val="1420907628"/>
                    </a:ext>
                  </a:extLst>
                </a:gridCol>
                <a:gridCol w="1054393">
                  <a:extLst>
                    <a:ext uri="{9D8B030D-6E8A-4147-A177-3AD203B41FA5}">
                      <a16:colId xmlns:a16="http://schemas.microsoft.com/office/drawing/2014/main" val="169898393"/>
                    </a:ext>
                  </a:extLst>
                </a:gridCol>
                <a:gridCol w="1788275">
                  <a:extLst>
                    <a:ext uri="{9D8B030D-6E8A-4147-A177-3AD203B41FA5}">
                      <a16:colId xmlns:a16="http://schemas.microsoft.com/office/drawing/2014/main" val="2076088977"/>
                    </a:ext>
                  </a:extLst>
                </a:gridCol>
              </a:tblGrid>
              <a:tr h="21910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PERUSAHAAN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 USAHA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GAJI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097435872"/>
                  </a:ext>
                </a:extLst>
              </a:tr>
              <a:tr h="227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(Rp)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329564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Mias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Kowi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074388223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Carles Dautiw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689409685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Nita Purnama Sari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0812 6125 1471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083214464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Mohamad Asrori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85244524707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686732571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Melati A. Marbun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0952 4001 1002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62498117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Indah Isnaini 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0812 4056 7464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035050603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Indah Pratiwi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0853 4457 6958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031916370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Ira Wahyuni Harahap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4,500,000.00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566708094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Aulia Rahman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82187422839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617433654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Devota Kawarnidi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238344597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Moh. Adib Toufiq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 Indo Makmur Jaya Sentosa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3902654656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Muh. Ridwan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 Indo Makmur Jaya Sentosa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81247820694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100171025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Michael A. Arya Raka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Bandar Nelayan Jayawijaya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81247698042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293664903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Ine Rehalat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Bandar Nelayan Jayawijaya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82336315309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226670177"/>
                  </a:ext>
                </a:extLst>
              </a:tr>
              <a:tr h="192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Iriyanti Usman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Bandar Nelayan Jayawijaya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81324667439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180464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70383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DI INDUSTRI DALAM NEGERI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A7C2-D505-5763-D8FB-A77CB7C3FB8B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 err="1"/>
              <a:t>Profil</a:t>
            </a:r>
            <a:r>
              <a:rPr lang="en-US" sz="1600" i="1" dirty="0"/>
              <a:t>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di </a:t>
            </a:r>
            <a:r>
              <a:rPr lang="en-US" sz="1600" i="1" dirty="0" err="1"/>
              <a:t>Industri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C12454D-F018-9975-F3C0-191D40BE0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977793"/>
              </p:ext>
            </p:extLst>
          </p:nvPr>
        </p:nvGraphicFramePr>
        <p:xfrm>
          <a:off x="228600" y="1127551"/>
          <a:ext cx="11476362" cy="1718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96547339"/>
                    </a:ext>
                  </a:extLst>
                </a:gridCol>
                <a:gridCol w="2206778">
                  <a:extLst>
                    <a:ext uri="{9D8B030D-6E8A-4147-A177-3AD203B41FA5}">
                      <a16:colId xmlns:a16="http://schemas.microsoft.com/office/drawing/2014/main" val="387073774"/>
                    </a:ext>
                  </a:extLst>
                </a:gridCol>
                <a:gridCol w="1234079">
                  <a:extLst>
                    <a:ext uri="{9D8B030D-6E8A-4147-A177-3AD203B41FA5}">
                      <a16:colId xmlns:a16="http://schemas.microsoft.com/office/drawing/2014/main" val="3504212115"/>
                    </a:ext>
                  </a:extLst>
                </a:gridCol>
                <a:gridCol w="2051949">
                  <a:extLst>
                    <a:ext uri="{9D8B030D-6E8A-4147-A177-3AD203B41FA5}">
                      <a16:colId xmlns:a16="http://schemas.microsoft.com/office/drawing/2014/main" val="1124106410"/>
                    </a:ext>
                  </a:extLst>
                </a:gridCol>
                <a:gridCol w="1350503">
                  <a:extLst>
                    <a:ext uri="{9D8B030D-6E8A-4147-A177-3AD203B41FA5}">
                      <a16:colId xmlns:a16="http://schemas.microsoft.com/office/drawing/2014/main" val="563094665"/>
                    </a:ext>
                  </a:extLst>
                </a:gridCol>
                <a:gridCol w="1108926">
                  <a:extLst>
                    <a:ext uri="{9D8B030D-6E8A-4147-A177-3AD203B41FA5}">
                      <a16:colId xmlns:a16="http://schemas.microsoft.com/office/drawing/2014/main" val="3927924851"/>
                    </a:ext>
                  </a:extLst>
                </a:gridCol>
                <a:gridCol w="1024519">
                  <a:extLst>
                    <a:ext uri="{9D8B030D-6E8A-4147-A177-3AD203B41FA5}">
                      <a16:colId xmlns:a16="http://schemas.microsoft.com/office/drawing/2014/main" val="3538688108"/>
                    </a:ext>
                  </a:extLst>
                </a:gridCol>
                <a:gridCol w="1737608">
                  <a:extLst>
                    <a:ext uri="{9D8B030D-6E8A-4147-A177-3AD203B41FA5}">
                      <a16:colId xmlns:a16="http://schemas.microsoft.com/office/drawing/2014/main" val="1040281826"/>
                    </a:ext>
                  </a:extLst>
                </a:gridCol>
              </a:tblGrid>
              <a:tr h="33634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PERUSAHAAN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 USAHA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GAJI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4" marR="8764" marT="8764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558980459"/>
                  </a:ext>
                </a:extLst>
              </a:tr>
              <a:tr h="3497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(Rp)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37907"/>
                  </a:ext>
                </a:extLst>
              </a:tr>
              <a:tr h="295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Marsela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Homo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1109727055"/>
                  </a:ext>
                </a:extLst>
              </a:tr>
              <a:tr h="295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Nurjana Latukau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Buruh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0853 9736 3468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4062099008"/>
                  </a:ext>
                </a:extLst>
              </a:tr>
              <a:tr h="295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Sigit Marjianto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Abadi Jaya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 Ikan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3,500,000.00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0812 6125 1471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64" marR="8764" marT="8764" marB="0" anchor="ctr"/>
                </a:tc>
                <a:extLst>
                  <a:ext uri="{0D108BD9-81ED-4DB2-BD59-A6C34878D82A}">
                    <a16:rowId xmlns:a16="http://schemas.microsoft.com/office/drawing/2014/main" val="2533623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7237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oogle Shape;122;p4">
            <a:extLst>
              <a:ext uri="{FF2B5EF4-FFF2-40B4-BE49-F238E27FC236}">
                <a16:creationId xmlns:a16="http://schemas.microsoft.com/office/drawing/2014/main" id="{827C4208-62F9-D8F7-CAC3-39898428DA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7301823"/>
              </p:ext>
            </p:extLst>
          </p:nvPr>
        </p:nvGraphicFramePr>
        <p:xfrm>
          <a:off x="228600" y="1332297"/>
          <a:ext cx="11734800" cy="1443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4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3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5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76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2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NO</a:t>
                      </a:r>
                      <a:endParaRPr sz="14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NAMA PERUSAHAAN</a:t>
                      </a:r>
                      <a:endParaRPr sz="14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ALAMAT PERUSAHAAN</a:t>
                      </a:r>
                      <a:endParaRPr sz="140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JENIS USAHA</a:t>
                      </a:r>
                      <a:endParaRPr sz="140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JUMLAH LULUSAN</a:t>
                      </a:r>
                      <a:endParaRPr sz="1400" dirty="0"/>
                    </a:p>
                  </a:txBody>
                  <a:tcPr marL="71800" marR="71800" marT="35900" marB="359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PT. Shafar Abadi Indonesia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Jl. </a:t>
                      </a:r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Patuha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Utara 4 No.5, RT.005/RW.015, </a:t>
                      </a:r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Kayuringin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Jaya, </a:t>
                      </a:r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Kec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Bekasi Sel., Kota Bks, </a:t>
                      </a:r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Jawa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Barat 17144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Penangkapan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Ikan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200"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nn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Google Shape;178;p10">
            <a:extLst>
              <a:ext uri="{FF2B5EF4-FFF2-40B4-BE49-F238E27FC236}">
                <a16:creationId xmlns:a16="http://schemas.microsoft.com/office/drawing/2014/main" id="{007CEED2-9C6E-D909-2989-F72EAC5F3FB2}"/>
              </a:ext>
            </a:extLst>
          </p:cNvPr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REKAPITULASI SEBARAN LULUSAN DI INDUSTRI (LUAR NEGERI)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631351-4312-4296-5E47-D604234B105B}"/>
              </a:ext>
            </a:extLst>
          </p:cNvPr>
          <p:cNvSpPr txBox="1"/>
          <p:nvPr/>
        </p:nvSpPr>
        <p:spPr>
          <a:xfrm>
            <a:off x="3221916" y="6140663"/>
            <a:ext cx="7369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/>
              <a:t>Data </a:t>
            </a:r>
            <a:r>
              <a:rPr lang="en-US" sz="1600" i="1" dirty="0" err="1"/>
              <a:t>Rekapitulasi</a:t>
            </a:r>
            <a:r>
              <a:rPr lang="en-US" sz="1600" i="1" dirty="0"/>
              <a:t> Perusahaan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</p:spTree>
    <p:extLst>
      <p:ext uri="{BB962C8B-B14F-4D97-AF65-F5344CB8AC3E}">
        <p14:creationId xmlns:p14="http://schemas.microsoft.com/office/powerpoint/2010/main" val="39843133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DI INDUSTRI LUAR NEGERI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EA2A3D-D85D-53F2-087C-256ABD3C7CF6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/>
              <a:t>Data </a:t>
            </a:r>
            <a:r>
              <a:rPr lang="en-US" sz="1600" i="1" dirty="0" err="1"/>
              <a:t>Rekapitulasi</a:t>
            </a:r>
            <a:r>
              <a:rPr lang="en-US" sz="1600" i="1" dirty="0"/>
              <a:t> Perusahaan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065FB27-9403-C81D-ACD0-BCA360A2C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888930"/>
              </p:ext>
            </p:extLst>
          </p:nvPr>
        </p:nvGraphicFramePr>
        <p:xfrm>
          <a:off x="152400" y="947742"/>
          <a:ext cx="11552563" cy="5300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145">
                  <a:extLst>
                    <a:ext uri="{9D8B030D-6E8A-4147-A177-3AD203B41FA5}">
                      <a16:colId xmlns:a16="http://schemas.microsoft.com/office/drawing/2014/main" val="2098075935"/>
                    </a:ext>
                  </a:extLst>
                </a:gridCol>
                <a:gridCol w="2738435">
                  <a:extLst>
                    <a:ext uri="{9D8B030D-6E8A-4147-A177-3AD203B41FA5}">
                      <a16:colId xmlns:a16="http://schemas.microsoft.com/office/drawing/2014/main" val="365325662"/>
                    </a:ext>
                  </a:extLst>
                </a:gridCol>
                <a:gridCol w="667111">
                  <a:extLst>
                    <a:ext uri="{9D8B030D-6E8A-4147-A177-3AD203B41FA5}">
                      <a16:colId xmlns:a16="http://schemas.microsoft.com/office/drawing/2014/main" val="453557133"/>
                    </a:ext>
                  </a:extLst>
                </a:gridCol>
                <a:gridCol w="3027657">
                  <a:extLst>
                    <a:ext uri="{9D8B030D-6E8A-4147-A177-3AD203B41FA5}">
                      <a16:colId xmlns:a16="http://schemas.microsoft.com/office/drawing/2014/main" val="880549225"/>
                    </a:ext>
                  </a:extLst>
                </a:gridCol>
                <a:gridCol w="1257248">
                  <a:extLst>
                    <a:ext uri="{9D8B030D-6E8A-4147-A177-3AD203B41FA5}">
                      <a16:colId xmlns:a16="http://schemas.microsoft.com/office/drawing/2014/main" val="1395639738"/>
                    </a:ext>
                  </a:extLst>
                </a:gridCol>
                <a:gridCol w="1029531">
                  <a:extLst>
                    <a:ext uri="{9D8B030D-6E8A-4147-A177-3AD203B41FA5}">
                      <a16:colId xmlns:a16="http://schemas.microsoft.com/office/drawing/2014/main" val="2393299904"/>
                    </a:ext>
                  </a:extLst>
                </a:gridCol>
                <a:gridCol w="1029531">
                  <a:extLst>
                    <a:ext uri="{9D8B030D-6E8A-4147-A177-3AD203B41FA5}">
                      <a16:colId xmlns:a16="http://schemas.microsoft.com/office/drawing/2014/main" val="3576091441"/>
                    </a:ext>
                  </a:extLst>
                </a:gridCol>
                <a:gridCol w="1282905">
                  <a:extLst>
                    <a:ext uri="{9D8B030D-6E8A-4147-A177-3AD203B41FA5}">
                      <a16:colId xmlns:a16="http://schemas.microsoft.com/office/drawing/2014/main" val="4017740843"/>
                    </a:ext>
                  </a:extLst>
                </a:gridCol>
              </a:tblGrid>
              <a:tr h="20087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NO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3" marR="6603" marT="6603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NAMA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3" marR="6603" marT="6603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TAHUN LULUS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3" marR="6603" marT="6603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NAMA PERUSAHAAN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3" marR="6603" marT="6603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JENIS USAHA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3" marR="6603" marT="6603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JABATAN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GAJI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3" marR="6603" marT="6603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NO. HP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3" marR="6603" marT="6603" marB="0" anchor="ctr"/>
                </a:tc>
                <a:extLst>
                  <a:ext uri="{0D108BD9-81ED-4DB2-BD59-A6C34878D82A}">
                    <a16:rowId xmlns:a16="http://schemas.microsoft.com/office/drawing/2014/main" val="1490867613"/>
                  </a:ext>
                </a:extLst>
              </a:tr>
              <a:tr h="1860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(Rp)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3" marR="6603" marT="660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487679"/>
                  </a:ext>
                </a:extLst>
              </a:tr>
              <a:tr h="2858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Abdullah </a:t>
                      </a:r>
                      <a:r>
                        <a:rPr lang="en-US" sz="1000" u="none" strike="noStrike" dirty="0" err="1">
                          <a:effectLst/>
                        </a:rPr>
                        <a:t>Lauselang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2018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PT.Shafar Abadi Indonesia (SAI), Anak Buah Kapal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>
                          <a:effectLst/>
                        </a:rPr>
                        <a:t>Penangkapan Ikan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ABK Kapal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     8,500,000.00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0853 4457 6958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extLst>
                  <a:ext uri="{0D108BD9-81ED-4DB2-BD59-A6C34878D82A}">
                    <a16:rowId xmlns:a16="http://schemas.microsoft.com/office/drawing/2014/main" val="2256387832"/>
                  </a:ext>
                </a:extLst>
              </a:tr>
              <a:tr h="2549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 err="1">
                          <a:effectLst/>
                        </a:rPr>
                        <a:t>Ifvan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Yuhara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Ris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Firdianzuhri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2018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 err="1">
                          <a:effectLst/>
                        </a:rPr>
                        <a:t>PT.Shafar</a:t>
                      </a:r>
                      <a:r>
                        <a:rPr lang="en-US" sz="1000" u="none" strike="noStrike" dirty="0">
                          <a:effectLst/>
                        </a:rPr>
                        <a:t> Abadi Indonesia (SAI), Anak </a:t>
                      </a:r>
                      <a:r>
                        <a:rPr lang="en-US" sz="1000" u="none" strike="noStrike" dirty="0" err="1">
                          <a:effectLst/>
                        </a:rPr>
                        <a:t>Buah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Kapal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>
                          <a:effectLst/>
                        </a:rPr>
                        <a:t>Penangkapan Ikan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ABK Kapal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     8,500,000.00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82336315309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extLst>
                  <a:ext uri="{0D108BD9-81ED-4DB2-BD59-A6C34878D82A}">
                    <a16:rowId xmlns:a16="http://schemas.microsoft.com/office/drawing/2014/main" val="1532213266"/>
                  </a:ext>
                </a:extLst>
              </a:tr>
              <a:tr h="2086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Imam Wahyudi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2018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PT. Radios </a:t>
                      </a:r>
                      <a:r>
                        <a:rPr lang="en-US" sz="1000" u="none" strike="noStrike" dirty="0" err="1">
                          <a:effectLst/>
                        </a:rPr>
                        <a:t>Apirja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Sorong</a:t>
                      </a:r>
                      <a:r>
                        <a:rPr lang="en-US" sz="1000" u="none" strike="noStrike" dirty="0">
                          <a:effectLst/>
                        </a:rPr>
                        <a:t>, ABK </a:t>
                      </a:r>
                      <a:r>
                        <a:rPr lang="en-US" sz="1000" u="none" strike="noStrike" dirty="0" err="1">
                          <a:effectLst/>
                        </a:rPr>
                        <a:t>Kapal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>
                          <a:effectLst/>
                        </a:rPr>
                        <a:t>Penangkapan Ikan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ABK Kapal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     8,500,000.00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82336315309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extLst>
                  <a:ext uri="{0D108BD9-81ED-4DB2-BD59-A6C34878D82A}">
                    <a16:rowId xmlns:a16="http://schemas.microsoft.com/office/drawing/2014/main" val="105386914"/>
                  </a:ext>
                </a:extLst>
              </a:tr>
              <a:tr h="2549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Jervo Rigas Siregar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2018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PT.Shafar Abadi Indonesia (SAI), Anak Buah Kapal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>
                          <a:effectLst/>
                        </a:rPr>
                        <a:t>Penangkapan Ikan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ABK Kapal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     8,500,000.00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0853 9736 3468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extLst>
                  <a:ext uri="{0D108BD9-81ED-4DB2-BD59-A6C34878D82A}">
                    <a16:rowId xmlns:a16="http://schemas.microsoft.com/office/drawing/2014/main" val="2812135721"/>
                  </a:ext>
                </a:extLst>
              </a:tr>
              <a:tr h="2549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Judit Andres Meha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2018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PT.Shafar Abadi Indonesia (SAI), Anak Buah Kapal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 dirty="0" err="1">
                          <a:effectLst/>
                        </a:rPr>
                        <a:t>Penangkapan</a:t>
                      </a:r>
                      <a:r>
                        <a:rPr lang="en-US" sz="1000" u="none" strike="noStrike" dirty="0">
                          <a:effectLst/>
                        </a:rPr>
                        <a:t> Ikan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ABK Kapal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     8,500,000.00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0812 6125 1471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extLst>
                  <a:ext uri="{0D108BD9-81ED-4DB2-BD59-A6C34878D82A}">
                    <a16:rowId xmlns:a16="http://schemas.microsoft.com/office/drawing/2014/main" val="2168867114"/>
                  </a:ext>
                </a:extLst>
              </a:tr>
              <a:tr h="3553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Matias Yonas Ohoiledwarin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2018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PT.Perikanan Nusantara, ABK Kapal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>
                          <a:effectLst/>
                        </a:rPr>
                        <a:t>Penangkapan Ikan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ABK Kapal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     8,500,000.00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82336315309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extLst>
                  <a:ext uri="{0D108BD9-81ED-4DB2-BD59-A6C34878D82A}">
                    <a16:rowId xmlns:a16="http://schemas.microsoft.com/office/drawing/2014/main" val="2677465753"/>
                  </a:ext>
                </a:extLst>
              </a:tr>
              <a:tr h="2626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Muh. Akbar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2018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PT.Shafar Abadi Indonesia (SAI), Anak Buah Kapal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 dirty="0" err="1">
                          <a:effectLst/>
                        </a:rPr>
                        <a:t>Penangkapan</a:t>
                      </a:r>
                      <a:r>
                        <a:rPr lang="en-US" sz="1000" u="none" strike="noStrike" dirty="0">
                          <a:effectLst/>
                        </a:rPr>
                        <a:t> Ikan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ABK Kapal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     8,500,000.00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85244524707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extLst>
                  <a:ext uri="{0D108BD9-81ED-4DB2-BD59-A6C34878D82A}">
                    <a16:rowId xmlns:a16="http://schemas.microsoft.com/office/drawing/2014/main" val="2143413788"/>
                  </a:ext>
                </a:extLst>
              </a:tr>
              <a:tr h="2626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Okvik Matsuko Origenes Siboka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2018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PT.Shafar Abadi Indonesia (SAI), Anak Buah Kapal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>
                          <a:effectLst/>
                        </a:rPr>
                        <a:t>Penangkapan Ikan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ABK Kapal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     8,500,000.00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0853 4457 6958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extLst>
                  <a:ext uri="{0D108BD9-81ED-4DB2-BD59-A6C34878D82A}">
                    <a16:rowId xmlns:a16="http://schemas.microsoft.com/office/drawing/2014/main" val="2455002709"/>
                  </a:ext>
                </a:extLst>
              </a:tr>
              <a:tr h="2935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Ravi Joshua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2018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PT.Shafar Abadi Indonesia (SAI), Anak Buah Kapal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>
                          <a:effectLst/>
                        </a:rPr>
                        <a:t>Penangkapan Ikan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ABK Kapal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     8,500,000.00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0812 4056 7464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extLst>
                  <a:ext uri="{0D108BD9-81ED-4DB2-BD59-A6C34878D82A}">
                    <a16:rowId xmlns:a16="http://schemas.microsoft.com/office/drawing/2014/main" val="1953406657"/>
                  </a:ext>
                </a:extLst>
              </a:tr>
              <a:tr h="2549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Satrianta Tarigan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2018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PT.Shafar Abadi Indonesia (SAI), Anak Buah Kapal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>
                          <a:effectLst/>
                        </a:rPr>
                        <a:t>Penangkapan Ikan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ABK </a:t>
                      </a:r>
                      <a:r>
                        <a:rPr lang="en-US" sz="1000" u="none" strike="noStrike" dirty="0" err="1">
                          <a:effectLst/>
                        </a:rPr>
                        <a:t>Kapal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     8,500,000.00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0812 6125 1471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extLst>
                  <a:ext uri="{0D108BD9-81ED-4DB2-BD59-A6C34878D82A}">
                    <a16:rowId xmlns:a16="http://schemas.microsoft.com/office/drawing/2014/main" val="761580085"/>
                  </a:ext>
                </a:extLst>
              </a:tr>
              <a:tr h="278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Aryo Tomia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2018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PT.Shafar Abadi Indonesia (SAI), Anak Buah Kapal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>
                          <a:effectLst/>
                        </a:rPr>
                        <a:t>Penangkapan Ikan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ABK Kapal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     8,500,000.00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82336315309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extLst>
                  <a:ext uri="{0D108BD9-81ED-4DB2-BD59-A6C34878D82A}">
                    <a16:rowId xmlns:a16="http://schemas.microsoft.com/office/drawing/2014/main" val="3921645091"/>
                  </a:ext>
                </a:extLst>
              </a:tr>
              <a:tr h="278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Benny Rezeki Hutapea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2018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PT.Shafar Abadi Indonesia (SAI), Anak Buah Kapal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>
                          <a:effectLst/>
                        </a:rPr>
                        <a:t>Penangkapan Ikan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ABK Kapal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     8,500,000.00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0853 9736 3468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extLst>
                  <a:ext uri="{0D108BD9-81ED-4DB2-BD59-A6C34878D82A}">
                    <a16:rowId xmlns:a16="http://schemas.microsoft.com/office/drawing/2014/main" val="474134538"/>
                  </a:ext>
                </a:extLst>
              </a:tr>
              <a:tr h="278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Dahlan Malawat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2018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PT.Shafar Abadi Indonesia (SAI), Anak Buah Kapal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>
                          <a:effectLst/>
                        </a:rPr>
                        <a:t>Penangkapan Ikan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ABK </a:t>
                      </a:r>
                      <a:r>
                        <a:rPr lang="en-US" sz="1000" u="none" strike="noStrike" dirty="0" err="1">
                          <a:effectLst/>
                        </a:rPr>
                        <a:t>Kapal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     8,500,000.00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0812 6125 1471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extLst>
                  <a:ext uri="{0D108BD9-81ED-4DB2-BD59-A6C34878D82A}">
                    <a16:rowId xmlns:a16="http://schemas.microsoft.com/office/drawing/2014/main" val="2967092992"/>
                  </a:ext>
                </a:extLst>
              </a:tr>
              <a:tr h="278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Hari Darmawan Sari Saputra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2018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PT.Shafar Abadi Indonesia (SAI), Anak Buah Kapal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>
                          <a:effectLst/>
                        </a:rPr>
                        <a:t>Penangkapan Ikan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ABK Kapal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     8,500,000.00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0853 4457 6958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extLst>
                  <a:ext uri="{0D108BD9-81ED-4DB2-BD59-A6C34878D82A}">
                    <a16:rowId xmlns:a16="http://schemas.microsoft.com/office/drawing/2014/main" val="1660048356"/>
                  </a:ext>
                </a:extLst>
              </a:tr>
              <a:tr h="278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Irfan Ameth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2018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PT.Shafar Abadi Indonesia (SAI), Anak Buah Kapal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>
                          <a:effectLst/>
                        </a:rPr>
                        <a:t>Penangkapan Ikan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ABK Kapal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     8,500,000.00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0812 4056 7464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extLst>
                  <a:ext uri="{0D108BD9-81ED-4DB2-BD59-A6C34878D82A}">
                    <a16:rowId xmlns:a16="http://schemas.microsoft.com/office/drawing/2014/main" val="4292433083"/>
                  </a:ext>
                </a:extLst>
              </a:tr>
              <a:tr h="278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Jhon Rokky Solin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2018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PT.Shafar Abadi Indonesia (SAI), Anak Buah Kapal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>
                          <a:effectLst/>
                        </a:rPr>
                        <a:t>Penangkapan Ikan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ABK Kapal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     8,500,000.00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854 4457 6958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extLst>
                  <a:ext uri="{0D108BD9-81ED-4DB2-BD59-A6C34878D82A}">
                    <a16:rowId xmlns:a16="http://schemas.microsoft.com/office/drawing/2014/main" val="1529396515"/>
                  </a:ext>
                </a:extLst>
              </a:tr>
              <a:tr h="278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Jhoni Kristian Turai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2018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PT.Shafar Abadi Indonesia (SAI), Anak Buah Kapal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>
                          <a:effectLst/>
                        </a:rPr>
                        <a:t>Penangkapan Ikan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ABK Kapal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     8,500,000.00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813 4056 7464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extLst>
                  <a:ext uri="{0D108BD9-81ED-4DB2-BD59-A6C34878D82A}">
                    <a16:rowId xmlns:a16="http://schemas.microsoft.com/office/drawing/2014/main" val="1321700516"/>
                  </a:ext>
                </a:extLst>
              </a:tr>
              <a:tr h="278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Syukran Malawat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2018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PT.Shafar Abadi Indonesia (SAI), Anak Buah Kapal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>
                          <a:effectLst/>
                        </a:rPr>
                        <a:t>Penangkapan Ikan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ABK Kapal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     8,500,000.00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855 4457 6958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3" marR="6603" marT="6603" marB="0" anchor="ctr"/>
                </a:tc>
                <a:extLst>
                  <a:ext uri="{0D108BD9-81ED-4DB2-BD59-A6C34878D82A}">
                    <a16:rowId xmlns:a16="http://schemas.microsoft.com/office/drawing/2014/main" val="3636743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795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oogle Shape;122;p4">
            <a:extLst>
              <a:ext uri="{FF2B5EF4-FFF2-40B4-BE49-F238E27FC236}">
                <a16:creationId xmlns:a16="http://schemas.microsoft.com/office/drawing/2014/main" id="{827C4208-62F9-D8F7-CAC3-39898428DA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6200297"/>
              </p:ext>
            </p:extLst>
          </p:nvPr>
        </p:nvGraphicFramePr>
        <p:xfrm>
          <a:off x="228600" y="1066800"/>
          <a:ext cx="11734800" cy="5073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898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NO</a:t>
                      </a:r>
                      <a:endParaRPr sz="14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NAMA PERUSAHAAN</a:t>
                      </a:r>
                      <a:endParaRPr sz="14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ALAMAT PERUSAHAAN</a:t>
                      </a:r>
                      <a:endParaRPr sz="14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JENIS USAHA</a:t>
                      </a:r>
                      <a:endParaRPr sz="14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JUMLAH LULUSAN</a:t>
                      </a:r>
                      <a:endParaRPr sz="1400" dirty="0"/>
                    </a:p>
                  </a:txBody>
                  <a:tcPr marL="71800" marR="71800" marT="35900" marB="359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4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Sederhana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Jendral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Sudirman No. 09, Rt.002/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Rw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007 - Kota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Sorong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Papua Barat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Perdagangan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Dwi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Bina Utama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Jl.Bubara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Ds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Klaligi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Kec.Manoi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Sorong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Kota, Papua Barat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Perdagangan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4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Blue Ocean Grace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Internasional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C6X5+45V,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Kompleks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PPS,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Aertembaga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Satu,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Aertembaga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Kota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Bitung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Sulawesi Utara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6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Borneo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Sorong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Jl. Basuki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Rahmat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Malaingkedi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Kec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Sorong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Utara, Kota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Sorong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Papua Bar. 98412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Dealer Mobil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738900"/>
                  </a:ext>
                </a:extLst>
              </a:tr>
              <a:tr h="4444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Citra Raja Ampat Canning Sorong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Caning Raja Ampat, Karyawan Pengolahan, l. A. Yani Klademak I Sorong-Papua Barat,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4274911"/>
                  </a:ext>
                </a:extLst>
              </a:tr>
              <a:tr h="3875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CV. FADIL NUR BAHARI JAYA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PIPIT KM. 7 GUNUNG  Kota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Sorong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Papua Barat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1601131"/>
                  </a:ext>
                </a:extLst>
              </a:tr>
              <a:tr h="405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SI CEPAT EXPRESS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Jl.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2, Hamadi,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Jayapura Selatan, Kota Jayapura, Papua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Pengiriman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8583181"/>
                  </a:ext>
                </a:extLst>
              </a:tr>
              <a:tr h="4444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Indosco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Dwijayasakti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Jl. Kendang Sari F No.64,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Kendangsari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Kec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Tenggilis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Mejoyo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Kota SBY,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Jawa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Timur 61271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8616731"/>
                  </a:ext>
                </a:extLst>
              </a:tr>
              <a:tr h="4444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IPN ( Industri Perikanan Namatota 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Dukuh Arawala Provinsi, Namatota, Kec. Kaimana, Kabupaten Kaimana, Papua Bar. 98654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Budidaya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5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Irian Jaya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Sehat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Baru Klp. Dua No.99224 Jayapura. papua ·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Budidaya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225622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E15D2EC-5B83-285C-EBC4-916EF918D8C8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/>
              <a:t>Data </a:t>
            </a:r>
            <a:r>
              <a:rPr lang="en-US" sz="1600" i="1" dirty="0" err="1"/>
              <a:t>Rekapitulasi</a:t>
            </a:r>
            <a:r>
              <a:rPr lang="en-US" sz="1600" i="1" dirty="0"/>
              <a:t> Perusahaan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sp>
        <p:nvSpPr>
          <p:cNvPr id="10" name="Google Shape;178;p10">
            <a:extLst>
              <a:ext uri="{FF2B5EF4-FFF2-40B4-BE49-F238E27FC236}">
                <a16:creationId xmlns:a16="http://schemas.microsoft.com/office/drawing/2014/main" id="{007CEED2-9C6E-D909-2989-F72EAC5F3FB2}"/>
              </a:ext>
            </a:extLst>
          </p:cNvPr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REKAPITULASI SEBARAN LULUSAN DI INDUSTRI (DALAM NEGERI)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62736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oogle Shape;131;p5">
            <a:extLst>
              <a:ext uri="{FF2B5EF4-FFF2-40B4-BE49-F238E27FC236}">
                <a16:creationId xmlns:a16="http://schemas.microsoft.com/office/drawing/2014/main" id="{CE5A93B1-E171-1345-37B9-D8BBB00616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4736252"/>
              </p:ext>
            </p:extLst>
          </p:nvPr>
        </p:nvGraphicFramePr>
        <p:xfrm>
          <a:off x="609599" y="1524000"/>
          <a:ext cx="11095362" cy="3430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3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66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NO</a:t>
                      </a:r>
                      <a:endParaRPr sz="14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JENIS USAHA</a:t>
                      </a:r>
                      <a:endParaRPr sz="14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JUMLAH LULUSAN</a:t>
                      </a:r>
                      <a:endParaRPr sz="140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PERSENTASE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(%)</a:t>
                      </a:r>
                      <a:endParaRPr sz="1400"/>
                    </a:p>
                  </a:txBody>
                  <a:tcPr marL="71800" marR="71800" marT="35900" marB="359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1</a:t>
                      </a:r>
                      <a:endParaRPr sz="2000" dirty="0"/>
                    </a:p>
                  </a:txBody>
                  <a:tcPr marL="71800" marR="71800" marT="35900" marB="35900"/>
                </a:tc>
                <a:tc>
                  <a:txBody>
                    <a:bodyPr/>
                    <a:lstStyle/>
                    <a:p>
                      <a:pPr marL="111125" indent="0" algn="l" rtl="0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Penangkapan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Ikan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2</a:t>
                      </a:r>
                      <a:endParaRPr sz="2000" dirty="0"/>
                    </a:p>
                  </a:txBody>
                  <a:tcPr marL="71800" marR="71800" marT="35900" marB="35900"/>
                </a:tc>
                <a:tc>
                  <a:txBody>
                    <a:bodyPr/>
                    <a:lstStyle/>
                    <a:p>
                      <a:pPr marL="111125" indent="0" algn="l" rtl="0" fontAlgn="ctr"/>
                      <a:r>
                        <a:rPr lang="en-US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Budidaya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Ikan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3</a:t>
                      </a:r>
                      <a:endParaRPr sz="2000" dirty="0"/>
                    </a:p>
                  </a:txBody>
                  <a:tcPr marL="71800" marR="71800" marT="35900" marB="35900"/>
                </a:tc>
                <a:tc>
                  <a:txBody>
                    <a:bodyPr/>
                    <a:lstStyle/>
                    <a:p>
                      <a:pPr marL="111125" indent="0" algn="l" rtl="0" fontAlgn="ctr"/>
                      <a:r>
                        <a:rPr lang="en-US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Budidaya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Udang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6878442"/>
                  </a:ext>
                </a:extLst>
              </a:tr>
              <a:tr h="291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4</a:t>
                      </a:r>
                      <a:endParaRPr sz="2000" dirty="0"/>
                    </a:p>
                  </a:txBody>
                  <a:tcPr marL="71800" marR="71800" marT="35900" marB="35900"/>
                </a:tc>
                <a:tc>
                  <a:txBody>
                    <a:bodyPr/>
                    <a:lstStyle/>
                    <a:p>
                      <a:pPr marL="111125" indent="0" algn="l" rtl="0" fontAlgn="ctr"/>
                      <a:r>
                        <a:rPr lang="en-US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Jual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Beli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Ikan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217938"/>
                  </a:ext>
                </a:extLst>
              </a:tr>
              <a:tr h="291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5</a:t>
                      </a:r>
                      <a:endParaRPr sz="2000" dirty="0"/>
                    </a:p>
                  </a:txBody>
                  <a:tcPr marL="71800" marR="71800" marT="35900" marB="35900"/>
                </a:tc>
                <a:tc>
                  <a:txBody>
                    <a:bodyPr/>
                    <a:lstStyle/>
                    <a:p>
                      <a:pPr marL="111125" indent="0" algn="l" rtl="0" fontAlgn="ctr"/>
                      <a:r>
                        <a:rPr lang="en-US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Pengolahan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Ikan/</a:t>
                      </a:r>
                      <a:r>
                        <a:rPr lang="en-US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Udang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7941211"/>
                  </a:ext>
                </a:extLst>
              </a:tr>
              <a:tr h="291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6</a:t>
                      </a:r>
                      <a:endParaRPr sz="2000" dirty="0"/>
                    </a:p>
                  </a:txBody>
                  <a:tcPr marL="71800" marR="71800" marT="35900" marB="35900"/>
                </a:tc>
                <a:tc>
                  <a:txBody>
                    <a:bodyPr/>
                    <a:lstStyle/>
                    <a:p>
                      <a:pPr marL="111125" indent="0" algn="l" rtl="0" fontAlgn="ctr"/>
                      <a:r>
                        <a:rPr lang="en-US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Wirausaha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Lainnya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4462424"/>
                  </a:ext>
                </a:extLst>
              </a:tr>
              <a:tr h="264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71800" marR="71800" marT="35900" marB="359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JUMLAH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1084134"/>
                  </a:ext>
                </a:extLst>
              </a:tr>
              <a:tr h="291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71800" marR="71800" marT="35900" marB="35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71800" marR="71800" marT="35900" marB="35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71800" marR="71800" marT="35900" marB="35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71800" marR="71800" marT="35900" marB="35900"/>
                </a:tc>
                <a:extLst>
                  <a:ext uri="{0D108BD9-81ED-4DB2-BD59-A6C34878D82A}">
                    <a16:rowId xmlns:a16="http://schemas.microsoft.com/office/drawing/2014/main" val="167122550"/>
                  </a:ext>
                </a:extLst>
              </a:tr>
            </a:tbl>
          </a:graphicData>
        </a:graphic>
      </p:graphicFrame>
      <p:sp>
        <p:nvSpPr>
          <p:cNvPr id="7" name="Google Shape;178;p10">
            <a:extLst>
              <a:ext uri="{FF2B5EF4-FFF2-40B4-BE49-F238E27FC236}">
                <a16:creationId xmlns:a16="http://schemas.microsoft.com/office/drawing/2014/main" id="{E11666E4-76ED-5B36-15F5-A78C77AF1C5D}"/>
              </a:ext>
            </a:extLst>
          </p:cNvPr>
          <p:cNvSpPr txBox="1"/>
          <p:nvPr/>
        </p:nvSpPr>
        <p:spPr>
          <a:xfrm>
            <a:off x="2103763" y="239856"/>
            <a:ext cx="96012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REKAPITULASI SEBARAN LULUSAN BERWIRAUSAHA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SUPM POLITEKNIK KP SORONG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073259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BERWIRAUSAHA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graphicFrame>
        <p:nvGraphicFramePr>
          <p:cNvPr id="6" name="Google Shape;170;p9">
            <a:extLst>
              <a:ext uri="{FF2B5EF4-FFF2-40B4-BE49-F238E27FC236}">
                <a16:creationId xmlns:a16="http://schemas.microsoft.com/office/drawing/2014/main" id="{6475613C-3498-2239-EFE0-08E793369D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5115309"/>
              </p:ext>
            </p:extLst>
          </p:nvPr>
        </p:nvGraphicFramePr>
        <p:xfrm>
          <a:off x="228600" y="1066800"/>
          <a:ext cx="11681800" cy="463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5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39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1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375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02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NO</a:t>
                      </a:r>
                      <a:endParaRPr sz="11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NAMA</a:t>
                      </a:r>
                      <a:endParaRPr sz="11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/>
                        <a:t>TAHUN LULUSAN</a:t>
                      </a:r>
                      <a:endParaRPr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JENIS USAHA</a:t>
                      </a:r>
                      <a:endParaRPr sz="11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NAMA PERUSAHAAN</a:t>
                      </a:r>
                      <a:endParaRPr sz="11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ALAMAT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PERUSAHAAN</a:t>
                      </a:r>
                      <a:endParaRPr sz="11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NO TELP. PERUSAHAAN</a:t>
                      </a:r>
                      <a:endParaRPr sz="11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SKALA USAHA</a:t>
                      </a:r>
                      <a:endParaRPr sz="11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OMZET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(Rp)</a:t>
                      </a:r>
                      <a:endParaRPr sz="11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NO. HP</a:t>
                      </a:r>
                      <a:endParaRPr sz="1100" dirty="0"/>
                    </a:p>
                  </a:txBody>
                  <a:tcPr marL="71800" marR="71800" marT="35900" marB="359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Thomas Demena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Penangkapan Ikan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Syukurilah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Kamp. Tablasupa, Depape, Jayapura, Papua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85254375593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Kecil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150.000.000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81283258316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Febriansyah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Ramadan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Penangkapan Ikan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 Duta 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Kamp. Raam, Sorong Kepulauan, Kota Sorong Papua Barat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81240843152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Kecil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450.000.000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81240843152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1435073"/>
                  </a:ext>
                </a:extLst>
              </a:tr>
              <a:tr h="291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Ferosince Kalansina Woisiri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Budidaya Ikan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Nila Waropen 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Kamp. Urfas II, Kec. Urei Faisei, Klab Waropen, Papua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85254375593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Kecil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75.000.000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'082238448327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Indah Pratiwi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Wirausaha Lainnya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Lulur Rempah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Kampung Baru Kota Sorong-Papua Barat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85328512361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Kecil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155.000.000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85328512361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Ine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Rehalat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Budidaya Ikan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Nila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Liang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Ds. Liang, Salahutu, Kab. Maluku Tengah, Maluku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81248283624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Kecil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35.000.000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81248283624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Ira Wahyuni Harahap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Budidaya Ikan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Usaha  Mandiri Gurami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Rufei, Kota Sorong-Papua Barat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81269398591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Kecil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45.000.000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81269398591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Iriyanti Usman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Budidaya Ikan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Bawal Jaya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Gurabati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Kec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Tidore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Selatan, Kota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Tidore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Kepulauan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Maluku Utara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81269398591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Kecil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73.000.000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82187422839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3177677"/>
                  </a:ext>
                </a:extLst>
              </a:tr>
              <a:tr h="291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Marsela Homo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Budidaya Ikan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Nila Segar MH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Kamp. Bede, kec. Edera, kab. Mappi, Papua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81248283624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Kecil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43.000.000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81248413672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8805940"/>
                  </a:ext>
                </a:extLst>
              </a:tr>
              <a:tr h="291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Nelvi Novisa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Jual Beli Ikan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Tuna Novisa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Jln. D.I Panjaitan, Tampa Garam, Kota -Papua Barat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82241688917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Kecil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55.000.000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82241688917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9052006"/>
                  </a:ext>
                </a:extLst>
              </a:tr>
              <a:tr h="291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Nurjana Latukau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Budidaya Ikan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Kerapu Jaya Morella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Ds. Morella, Kec. Leihitu, Kab. Maluku Tengah, Maluku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82238197949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Kecil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135.000.000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82238197949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6332038"/>
                  </a:ext>
                </a:extLst>
              </a:tr>
              <a:tr h="291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Ferdin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Budidaya Udang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Ferdin Vaname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Ds. Rambu-Rambu, Kec. Kolono, Kab. Konawe Selatan, Sulawesi Tenggara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82250028145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Kecil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110.000.000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82250028145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28DE632-0DBE-11DA-E0FE-D9C4DE2B0659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/>
              <a:t>Data </a:t>
            </a:r>
            <a:r>
              <a:rPr lang="en-US" sz="1600" i="1" dirty="0" err="1"/>
              <a:t>Rekapitulasi</a:t>
            </a:r>
            <a:r>
              <a:rPr lang="en-US" sz="1600" i="1" dirty="0"/>
              <a:t> Perusahaan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</p:spTree>
    <p:extLst>
      <p:ext uri="{BB962C8B-B14F-4D97-AF65-F5344CB8AC3E}">
        <p14:creationId xmlns:p14="http://schemas.microsoft.com/office/powerpoint/2010/main" val="38412380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BERWIRAUSAHA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graphicFrame>
        <p:nvGraphicFramePr>
          <p:cNvPr id="6" name="Google Shape;170;p9">
            <a:extLst>
              <a:ext uri="{FF2B5EF4-FFF2-40B4-BE49-F238E27FC236}">
                <a16:creationId xmlns:a16="http://schemas.microsoft.com/office/drawing/2014/main" id="{6475613C-3498-2239-EFE0-08E793369D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9733301"/>
              </p:ext>
            </p:extLst>
          </p:nvPr>
        </p:nvGraphicFramePr>
        <p:xfrm>
          <a:off x="228601" y="1066800"/>
          <a:ext cx="11811000" cy="481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92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648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26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7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430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02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NO</a:t>
                      </a:r>
                      <a:endParaRPr sz="11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NAMA</a:t>
                      </a:r>
                      <a:endParaRPr sz="11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/>
                        <a:t>TAHUN LULUSAN</a:t>
                      </a:r>
                      <a:endParaRPr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JENIS USAHA</a:t>
                      </a:r>
                      <a:endParaRPr sz="11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NAMA PERUSAHAAN</a:t>
                      </a:r>
                      <a:endParaRPr sz="11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ALAMAT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PERUSAHAAN</a:t>
                      </a:r>
                      <a:endParaRPr sz="11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NO TELP. PERUSAHAAN</a:t>
                      </a:r>
                      <a:endParaRPr sz="11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SKALA USAHA</a:t>
                      </a:r>
                      <a:endParaRPr sz="11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OMZET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(Rp)</a:t>
                      </a:r>
                      <a:endParaRPr sz="11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NO. HP</a:t>
                      </a:r>
                      <a:endParaRPr sz="1100" dirty="0"/>
                    </a:p>
                  </a:txBody>
                  <a:tcPr marL="71800" marR="71800" marT="35900" marB="359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Muhammad Nurrokhim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Pengolahan Ikan/Udang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Fishball Original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Malawili, Aimas, Kab. Sorong, Papua Barat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82199916305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Kecil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15.000.000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82199916305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Muh. Rizky Fauzan Ab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Budidaya Ikan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Fauzan Lele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Ds. Bonto-Bonto, kec. Marang, Kab. Pangkajene, SulSel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82198390514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Kecil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53.000.000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82198390514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1435073"/>
                  </a:ext>
                </a:extLst>
              </a:tr>
              <a:tr h="291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Harbiyansyah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Ariwardana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Budidaya Udang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Ferdin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Vaname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Tumbu-Tumbu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Jaya,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Kec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Kolono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Konawe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Selatan, Sulawesi Tenggara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82250028145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Kecil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110.000.000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81327865253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Imanuel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M.A.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Imbab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Budidaya Ikan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Yapen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Kerapu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Kel. Serui Kota, Kec. Yapen Selatan Kab. Kepulauan Yapen, Papua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81240977841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Kecil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125.000.000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81240977841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Jenny Gergoriana Yaung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Budidaya Ikan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NSJ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Nila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Sentan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Jennyi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Kamp. Sumbe, Kec. Namblong, Kab. Jayapura, Papua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081247412659-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Kecil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75.000.000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81248283624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Mega Oktavia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Budidaya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Ikan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Mina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Endah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Kel. Rawa Terate, Kec. Cakung, Kota Jakarta Timur, DKI Jakarta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081385369732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Kecil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2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75.000.000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081385369732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Simson Thomas Binur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Penangkapan Ikan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Mina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Sido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Kamp. Warbor,Kec. Supiori Utara, Biak, Papua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081385369732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Kecil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2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75.000.000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2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81240977841</a:t>
                      </a:r>
                    </a:p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3177677"/>
                  </a:ext>
                </a:extLst>
              </a:tr>
              <a:tr h="291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Aulia Rahman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Budidaya Ikan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Lele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Aulia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Maju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Kel. Salerah Aia, Kec. Palembayan, Kab. Agam, Sumatera Barat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0812 6120 6920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Kecil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75.000.000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0812 6120 6920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8805940"/>
                  </a:ext>
                </a:extLst>
              </a:tr>
              <a:tr h="291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Adolof Sawat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Ikan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Usaha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adolf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Katinim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Kec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Salawati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Sorong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Papua Barat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081385369732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Kecil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2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75.000.000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81344992432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9052006"/>
                  </a:ext>
                </a:extLst>
              </a:tr>
              <a:tr h="291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Rutbatun Sakinah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Budidaya Udang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Mina Makmur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Kel. Rejosa, Kec. Rejosa, Pasuruan, Jawa Timur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081385369732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Kecil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2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75.000.000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85746580512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6332038"/>
                  </a:ext>
                </a:extLst>
              </a:tr>
              <a:tr h="291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Yogi Kusbiyantoro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Budidaya Udang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Mina Jaya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Desa Margomulyo RT 05 RW 01 Kec. Juwana. Kab. Pati JATENG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081385369732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Kecil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2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75.000.000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85656661626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28DE632-0DBE-11DA-E0FE-D9C4DE2B0659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/>
              <a:t>Data </a:t>
            </a:r>
            <a:r>
              <a:rPr lang="en-US" sz="1600" i="1" dirty="0" err="1"/>
              <a:t>Rekapitulasi</a:t>
            </a:r>
            <a:r>
              <a:rPr lang="en-US" sz="1600" i="1" dirty="0"/>
              <a:t> Perusahaan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</p:spTree>
    <p:extLst>
      <p:ext uri="{BB962C8B-B14F-4D97-AF65-F5344CB8AC3E}">
        <p14:creationId xmlns:p14="http://schemas.microsoft.com/office/powerpoint/2010/main" val="22140058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17708" t="-7215" r="21875" b="100000"/>
          <a:stretch/>
        </p:blipFill>
        <p:spPr>
          <a:xfrm>
            <a:off x="5296266" y="94684"/>
            <a:ext cx="3798195" cy="369621"/>
          </a:xfrm>
          <a:custGeom>
            <a:avLst/>
            <a:gdLst/>
            <a:ahLst/>
            <a:cxnLst/>
            <a:rect l="l" t="t" r="r" b="b"/>
            <a:pathLst>
              <a:path w="4419600" h="430093" extrusionOk="0">
                <a:moveTo>
                  <a:pt x="0" y="0"/>
                </a:moveTo>
                <a:lnTo>
                  <a:pt x="4419600" y="0"/>
                </a:lnTo>
                <a:lnTo>
                  <a:pt x="4419600" y="430093"/>
                </a:lnTo>
                <a:lnTo>
                  <a:pt x="0" y="4300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BERWIRAUSAHA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graphicFrame>
        <p:nvGraphicFramePr>
          <p:cNvPr id="6" name="Google Shape;170;p9">
            <a:extLst>
              <a:ext uri="{FF2B5EF4-FFF2-40B4-BE49-F238E27FC236}">
                <a16:creationId xmlns:a16="http://schemas.microsoft.com/office/drawing/2014/main" id="{6475613C-3498-2239-EFE0-08E793369D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432928"/>
              </p:ext>
            </p:extLst>
          </p:nvPr>
        </p:nvGraphicFramePr>
        <p:xfrm>
          <a:off x="228599" y="1066800"/>
          <a:ext cx="11949545" cy="4003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6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3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0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3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92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71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11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53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590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02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NO</a:t>
                      </a:r>
                      <a:endParaRPr sz="11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NAMA</a:t>
                      </a:r>
                      <a:endParaRPr sz="11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/>
                        <a:t>TAHUN LULUSAN</a:t>
                      </a:r>
                      <a:endParaRPr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JENIS USAHA</a:t>
                      </a:r>
                      <a:endParaRPr sz="11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NAMA PERUSAHAAN</a:t>
                      </a:r>
                      <a:endParaRPr sz="11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ALAMAT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PERUSAHAAN</a:t>
                      </a:r>
                      <a:endParaRPr sz="11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NO TELP. PERUSAHAAN</a:t>
                      </a:r>
                      <a:endParaRPr sz="11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SKALA USAHA</a:t>
                      </a:r>
                      <a:endParaRPr sz="11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OMZET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(Rp)</a:t>
                      </a:r>
                      <a:endParaRPr sz="11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NO. HP</a:t>
                      </a:r>
                      <a:endParaRPr sz="1100" dirty="0"/>
                    </a:p>
                  </a:txBody>
                  <a:tcPr marL="71800" marR="71800" marT="35900" marB="359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 Mulyani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Budidaya Ikan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Usaha Tri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Kelurahan Atsj, Kec. Atsj, Kab. Asmat Papua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82199916305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Kecil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75.00000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2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82199916305</a:t>
                      </a:r>
                    </a:p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Yanuar Gris Giyan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Pengolahan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Ikan/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Udang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Mina Sejahtera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Duwetan, Desa Gemawang, Kec. Girimarto, Kab. Wonogiri, Jawa Tengah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82242789011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Kecil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85.000.000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82242789011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Marta Sapriyansah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Jual Beli Ikan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Martha Jaya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Kel. Klamana, Kec. Sorong Timur, Kota Sorong Papua Barat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82250028145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Kecil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80.000.000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Ode Syukur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Penangkapan Ikan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Syukurillah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Remu, Kel. Remu Utara, Kota Sorong, Papua Barat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85254375593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Kecil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150.000.000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85254375593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Irfan Pora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Penangkapan Ikan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Meninjau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Jaya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Kel. Kwam Kwamur, Kec. Kramamongga, Kab. Fakfak, Papua Barat     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82199916305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Kecil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75.000.000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82199916305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L. M Irfan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Jual Beli Ikan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Irfan Jaya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Jln. Danau Maninjau Rufei Sorong, Papua Barat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82198390514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Kecil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86.000.000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82198390514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3177677"/>
                  </a:ext>
                </a:extLst>
              </a:tr>
              <a:tr h="291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Winda Praselia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Budidaya Ikan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Rante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Makmur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Kel. Awan, Kec. Awan Rante Karua, Kab. Toraja Utara, Sul_Sel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82250028145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Kecil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89.000.000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82250028145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8805940"/>
                  </a:ext>
                </a:extLst>
              </a:tr>
              <a:tr h="291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71800" marR="71800" marT="35900" marB="35900"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9052006"/>
                  </a:ext>
                </a:extLst>
              </a:tr>
              <a:tr h="291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71800" marR="71800" marT="35900" marB="35900"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6332038"/>
                  </a:ext>
                </a:extLst>
              </a:tr>
              <a:tr h="291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71800" marR="71800" marT="35900" marB="35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71800" marR="71800" marT="35900" marB="35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71800" marR="71800" marT="35900" marB="35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71800" marR="71800" marT="35900" marB="35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71800" marR="71800" marT="35900" marB="35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71800" marR="71800" marT="35900" marB="35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71800" marR="71800" marT="35900" marB="35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71800" marR="71800" marT="35900" marB="35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71800" marR="71800" marT="35900" marB="35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71800" marR="71800" marT="35900" marB="359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28DE632-0DBE-11DA-E0FE-D9C4DE2B0659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/>
              <a:t>Data </a:t>
            </a:r>
            <a:r>
              <a:rPr lang="en-US" sz="1600" i="1" dirty="0" err="1"/>
              <a:t>Rekapitulasi</a:t>
            </a:r>
            <a:r>
              <a:rPr lang="en-US" sz="1600" i="1" dirty="0"/>
              <a:t> Perusahaan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</p:spTree>
    <p:extLst>
      <p:ext uri="{BB962C8B-B14F-4D97-AF65-F5344CB8AC3E}">
        <p14:creationId xmlns:p14="http://schemas.microsoft.com/office/powerpoint/2010/main" val="27052757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8;p10">
            <a:extLst>
              <a:ext uri="{FF2B5EF4-FFF2-40B4-BE49-F238E27FC236}">
                <a16:creationId xmlns:a16="http://schemas.microsoft.com/office/drawing/2014/main" id="{E11666E4-76ED-5B36-15F5-A78C77AF1C5D}"/>
              </a:ext>
            </a:extLst>
          </p:cNvPr>
          <p:cNvSpPr txBox="1"/>
          <p:nvPr/>
        </p:nvSpPr>
        <p:spPr>
          <a:xfrm>
            <a:off x="2103763" y="239856"/>
            <a:ext cx="96012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REKAPITULASI SEBARAN LULUSAN ASN/TNI/POLRI/PEMERINTAHAN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BD9651-4150-BB5A-E34F-1BDBCD4119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109479"/>
              </p:ext>
            </p:extLst>
          </p:nvPr>
        </p:nvGraphicFramePr>
        <p:xfrm>
          <a:off x="685800" y="1447801"/>
          <a:ext cx="9906000" cy="3021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55632358"/>
                    </a:ext>
                  </a:extLst>
                </a:gridCol>
                <a:gridCol w="5393267">
                  <a:extLst>
                    <a:ext uri="{9D8B030D-6E8A-4147-A177-3AD203B41FA5}">
                      <a16:colId xmlns:a16="http://schemas.microsoft.com/office/drawing/2014/main" val="2854230119"/>
                    </a:ext>
                  </a:extLst>
                </a:gridCol>
                <a:gridCol w="1811867">
                  <a:extLst>
                    <a:ext uri="{9D8B030D-6E8A-4147-A177-3AD203B41FA5}">
                      <a16:colId xmlns:a16="http://schemas.microsoft.com/office/drawing/2014/main" val="3005871410"/>
                    </a:ext>
                  </a:extLst>
                </a:gridCol>
                <a:gridCol w="2015066">
                  <a:extLst>
                    <a:ext uri="{9D8B030D-6E8A-4147-A177-3AD203B41FA5}">
                      <a16:colId xmlns:a16="http://schemas.microsoft.com/office/drawing/2014/main" val="1329911549"/>
                    </a:ext>
                  </a:extLst>
                </a:gridCol>
              </a:tblGrid>
              <a:tr h="38280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NO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JENIS PROFESI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JUMLAH LULUSAN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PERSENTASE 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0823640"/>
                  </a:ext>
                </a:extLst>
              </a:tr>
              <a:tr h="2306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(%)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953895"/>
                  </a:ext>
                </a:extLst>
              </a:tr>
              <a:tr h="4568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ASN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>
                          <a:effectLst/>
                        </a:rPr>
                        <a:t>55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6.23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5779130"/>
                  </a:ext>
                </a:extLst>
              </a:tr>
              <a:tr h="444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TNI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0.23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967444"/>
                  </a:ext>
                </a:extLst>
              </a:tr>
              <a:tr h="5309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>
                          <a:effectLst/>
                        </a:rPr>
                        <a:t>PEMERINTAHAN/POLITIK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0.11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8753498"/>
                  </a:ext>
                </a:extLst>
              </a:tr>
              <a:tr h="5309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BUMN/BUMD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34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3.85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8912741"/>
                  </a:ext>
                </a:extLst>
              </a:tr>
              <a:tr h="444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HONORER/KONTRAK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5.66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2257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2493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78;p10">
            <a:extLst>
              <a:ext uri="{FF2B5EF4-FFF2-40B4-BE49-F238E27FC236}">
                <a16:creationId xmlns:a16="http://schemas.microsoft.com/office/drawing/2014/main" id="{052C1645-97FA-3DF8-E913-D1027CDF2477}"/>
              </a:ext>
            </a:extLst>
          </p:cNvPr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</a:t>
            </a:r>
            <a:r>
              <a:rPr lang="en-US" sz="20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LULUSAN</a:t>
            </a: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ASN/TNI/POLRI/PEMERINTAHAN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C5BFEC3-06ED-05B4-9EA3-E9C3E864D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851048"/>
              </p:ext>
            </p:extLst>
          </p:nvPr>
        </p:nvGraphicFramePr>
        <p:xfrm>
          <a:off x="228600" y="947742"/>
          <a:ext cx="11582401" cy="5224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896">
                  <a:extLst>
                    <a:ext uri="{9D8B030D-6E8A-4147-A177-3AD203B41FA5}">
                      <a16:colId xmlns:a16="http://schemas.microsoft.com/office/drawing/2014/main" val="28203463"/>
                    </a:ext>
                  </a:extLst>
                </a:gridCol>
                <a:gridCol w="1574067">
                  <a:extLst>
                    <a:ext uri="{9D8B030D-6E8A-4147-A177-3AD203B41FA5}">
                      <a16:colId xmlns:a16="http://schemas.microsoft.com/office/drawing/2014/main" val="2406067763"/>
                    </a:ext>
                  </a:extLst>
                </a:gridCol>
                <a:gridCol w="780836">
                  <a:extLst>
                    <a:ext uri="{9D8B030D-6E8A-4147-A177-3AD203B41FA5}">
                      <a16:colId xmlns:a16="http://schemas.microsoft.com/office/drawing/2014/main" val="4144379269"/>
                    </a:ext>
                  </a:extLst>
                </a:gridCol>
                <a:gridCol w="585627">
                  <a:extLst>
                    <a:ext uri="{9D8B030D-6E8A-4147-A177-3AD203B41FA5}">
                      <a16:colId xmlns:a16="http://schemas.microsoft.com/office/drawing/2014/main" val="3905675398"/>
                    </a:ext>
                  </a:extLst>
                </a:gridCol>
                <a:gridCol w="2082229">
                  <a:extLst>
                    <a:ext uri="{9D8B030D-6E8A-4147-A177-3AD203B41FA5}">
                      <a16:colId xmlns:a16="http://schemas.microsoft.com/office/drawing/2014/main" val="1861039987"/>
                    </a:ext>
                  </a:extLst>
                </a:gridCol>
                <a:gridCol w="2491239">
                  <a:extLst>
                    <a:ext uri="{9D8B030D-6E8A-4147-A177-3AD203B41FA5}">
                      <a16:colId xmlns:a16="http://schemas.microsoft.com/office/drawing/2014/main" val="3879020192"/>
                    </a:ext>
                  </a:extLst>
                </a:gridCol>
                <a:gridCol w="1165057">
                  <a:extLst>
                    <a:ext uri="{9D8B030D-6E8A-4147-A177-3AD203B41FA5}">
                      <a16:colId xmlns:a16="http://schemas.microsoft.com/office/drawing/2014/main" val="2497248202"/>
                    </a:ext>
                  </a:extLst>
                </a:gridCol>
                <a:gridCol w="1338576">
                  <a:extLst>
                    <a:ext uri="{9D8B030D-6E8A-4147-A177-3AD203B41FA5}">
                      <a16:colId xmlns:a16="http://schemas.microsoft.com/office/drawing/2014/main" val="101916260"/>
                    </a:ext>
                  </a:extLst>
                </a:gridCol>
                <a:gridCol w="1127874">
                  <a:extLst>
                    <a:ext uri="{9D8B030D-6E8A-4147-A177-3AD203B41FA5}">
                      <a16:colId xmlns:a16="http://schemas.microsoft.com/office/drawing/2014/main" val="2436132869"/>
                    </a:ext>
                  </a:extLst>
                </a:gridCol>
              </a:tblGrid>
              <a:tr h="3769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KANTOR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ALAMAT KANTOR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TELP. KANTOR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extLst>
                  <a:ext uri="{0D108BD9-81ED-4DB2-BD59-A6C34878D82A}">
                    <a16:rowId xmlns:a16="http://schemas.microsoft.com/office/drawing/2014/main" val="3715310010"/>
                  </a:ext>
                </a:extLst>
              </a:tr>
              <a:tr h="3941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Bernadus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Teweyon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Perikanan dan kelautan Kab. Mappi Papua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C7QP+JQV, Jl. Irian Kepi, Kepi, Kec. Obaa, Kabupaten Mappi, Papua 99881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81247727085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81247727085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extLst>
                  <a:ext uri="{0D108BD9-81ED-4DB2-BD59-A6C34878D82A}">
                    <a16:rowId xmlns:a16="http://schemas.microsoft.com/office/drawing/2014/main" val="3262844522"/>
                  </a:ext>
                </a:extLst>
              </a:tr>
              <a:tr h="5616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Hizkia Rivandy Fatubun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Balai Pelatihan dan Penyuluhan Kelautan dan Perikanan Ambon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75W9+2X5, JL. Marta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Alfons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Poka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Wainitu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Nusaniwe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Wainitu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Kec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Nusaniwe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Kota Ambon, Maluku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 (0911) 322710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Penyuluh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82248358018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extLst>
                  <a:ext uri="{0D108BD9-81ED-4DB2-BD59-A6C34878D82A}">
                    <a16:rowId xmlns:a16="http://schemas.microsoft.com/office/drawing/2014/main" val="508268783"/>
                  </a:ext>
                </a:extLst>
              </a:tr>
              <a:tr h="3941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Maksimus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Pomak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Perikanan dan kelautan Kab. Asmat Papua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F47V+WXM, Bis Agats, Distrik Agats, Kabupaten Asmat, Papua 99777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 0812-7474-4744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Prasarana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Tangkap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 0812-7474-4744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extLst>
                  <a:ext uri="{0D108BD9-81ED-4DB2-BD59-A6C34878D82A}">
                    <a16:rowId xmlns:a16="http://schemas.microsoft.com/office/drawing/2014/main" val="3620126303"/>
                  </a:ext>
                </a:extLst>
              </a:tr>
              <a:tr h="4327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Natalis Osci Yeweren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Perikanan dan kelautan Kab. Asmat Papua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F47V+WXM, Bis Agats, Distrik Agats, Kabupaten Asmat, Papua 99778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 0812-7474-4745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Prasarana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Tangkap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 0812-7474-4745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extLst>
                  <a:ext uri="{0D108BD9-81ED-4DB2-BD59-A6C34878D82A}">
                    <a16:rowId xmlns:a16="http://schemas.microsoft.com/office/drawing/2014/main" val="2691769949"/>
                  </a:ext>
                </a:extLst>
              </a:tr>
              <a:tr h="3786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Zets Jakartiko Kiding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Perikanan dan kelautan Kab. Supiori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7P3J+353, Sorendidori, Kec. Supiori Tim., Kabupaten Supiori, Papua 9816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85254457126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Prasarana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Tangkap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85254457126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extLst>
                  <a:ext uri="{0D108BD9-81ED-4DB2-BD59-A6C34878D82A}">
                    <a16:rowId xmlns:a16="http://schemas.microsoft.com/office/drawing/2014/main" val="2633935619"/>
                  </a:ext>
                </a:extLst>
              </a:tr>
              <a:tr h="564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Gesper Kombado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Perikanan dan kelautan Kab. Sorong Selatan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Jalan Perikanan No.01, Romobowa Tapiri, Kec. Teminabuan, Kabupaten Sorong Selatan, Papua Bar.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82399140901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Prasarana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Tangkap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82399140901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extLst>
                  <a:ext uri="{0D108BD9-81ED-4DB2-BD59-A6C34878D82A}">
                    <a16:rowId xmlns:a16="http://schemas.microsoft.com/office/drawing/2014/main" val="453142440"/>
                  </a:ext>
                </a:extLst>
              </a:tr>
              <a:tr h="3786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Ludia Sariota Dakujai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Perikanan dan kelautan Kab. Asmat Papua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F47V+WXM, Bis Agats, Distrik Agats, Kabupaten Asmat, Papua 99778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 0812-7474-4745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Prasarana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Budidaya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 0812-7474-4745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extLst>
                  <a:ext uri="{0D108BD9-81ED-4DB2-BD59-A6C34878D82A}">
                    <a16:rowId xmlns:a16="http://schemas.microsoft.com/office/drawing/2014/main" val="2781151614"/>
                  </a:ext>
                </a:extLst>
              </a:tr>
              <a:tr h="4327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Herianto Patandiana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Perikanan dan kelautan Kab. Asmat Papua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F47V+WXM, Bis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Agats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Distrik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Agats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Asmat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Papua 99778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 0812-7474-4745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Prasarana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Budidaya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 0812-7474-4745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extLst>
                  <a:ext uri="{0D108BD9-81ED-4DB2-BD59-A6C34878D82A}">
                    <a16:rowId xmlns:a16="http://schemas.microsoft.com/office/drawing/2014/main" val="1803872162"/>
                  </a:ext>
                </a:extLst>
              </a:tr>
              <a:tr h="7462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Aziz Dir Saputra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Perikanan dan kelautan Kab. Lumajang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V6JH+HM3, Jalan Jend A. Yani, Kepuharjo, Kecamatan Lumajang, Kabupaten Lumajang, Jawa Timur 67316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(0334) 881720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Prasarana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Tangkap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extLst>
                  <a:ext uri="{0D108BD9-81ED-4DB2-BD59-A6C34878D82A}">
                    <a16:rowId xmlns:a16="http://schemas.microsoft.com/office/drawing/2014/main" val="1828348452"/>
                  </a:ext>
                </a:extLst>
              </a:tr>
              <a:tr h="564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Elias Elvin C. Yawar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Kantor Dinas Pendidikan dan Kebudayaan Kab. Jayapura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FF2J+M63, Unnamed Road, Hinekombe, Kec. Sentani, Kabupaten Jayapura, Papua 99352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85254457126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Pendidikan Menengah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0813 4455 7464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7" marR="7017" marT="7017" marB="0" anchor="ctr"/>
                </a:tc>
                <a:extLst>
                  <a:ext uri="{0D108BD9-81ED-4DB2-BD59-A6C34878D82A}">
                    <a16:rowId xmlns:a16="http://schemas.microsoft.com/office/drawing/2014/main" val="539946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9717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7D643AF-2A31-9423-0DDF-207E5A97C2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19356"/>
              </p:ext>
            </p:extLst>
          </p:nvPr>
        </p:nvGraphicFramePr>
        <p:xfrm>
          <a:off x="228600" y="920032"/>
          <a:ext cx="11201400" cy="5880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524">
                  <a:extLst>
                    <a:ext uri="{9D8B030D-6E8A-4147-A177-3AD203B41FA5}">
                      <a16:colId xmlns:a16="http://schemas.microsoft.com/office/drawing/2014/main" val="600856269"/>
                    </a:ext>
                  </a:extLst>
                </a:gridCol>
                <a:gridCol w="1522288">
                  <a:extLst>
                    <a:ext uri="{9D8B030D-6E8A-4147-A177-3AD203B41FA5}">
                      <a16:colId xmlns:a16="http://schemas.microsoft.com/office/drawing/2014/main" val="1467622382"/>
                    </a:ext>
                  </a:extLst>
                </a:gridCol>
                <a:gridCol w="755151">
                  <a:extLst>
                    <a:ext uri="{9D8B030D-6E8A-4147-A177-3AD203B41FA5}">
                      <a16:colId xmlns:a16="http://schemas.microsoft.com/office/drawing/2014/main" val="3053040475"/>
                    </a:ext>
                  </a:extLst>
                </a:gridCol>
                <a:gridCol w="566363">
                  <a:extLst>
                    <a:ext uri="{9D8B030D-6E8A-4147-A177-3AD203B41FA5}">
                      <a16:colId xmlns:a16="http://schemas.microsoft.com/office/drawing/2014/main" val="3814160693"/>
                    </a:ext>
                  </a:extLst>
                </a:gridCol>
                <a:gridCol w="2013734">
                  <a:extLst>
                    <a:ext uri="{9D8B030D-6E8A-4147-A177-3AD203B41FA5}">
                      <a16:colId xmlns:a16="http://schemas.microsoft.com/office/drawing/2014/main" val="4087173257"/>
                    </a:ext>
                  </a:extLst>
                </a:gridCol>
                <a:gridCol w="2409290">
                  <a:extLst>
                    <a:ext uri="{9D8B030D-6E8A-4147-A177-3AD203B41FA5}">
                      <a16:colId xmlns:a16="http://schemas.microsoft.com/office/drawing/2014/main" val="3262310588"/>
                    </a:ext>
                  </a:extLst>
                </a:gridCol>
                <a:gridCol w="1126732">
                  <a:extLst>
                    <a:ext uri="{9D8B030D-6E8A-4147-A177-3AD203B41FA5}">
                      <a16:colId xmlns:a16="http://schemas.microsoft.com/office/drawing/2014/main" val="460361971"/>
                    </a:ext>
                  </a:extLst>
                </a:gridCol>
                <a:gridCol w="1294544">
                  <a:extLst>
                    <a:ext uri="{9D8B030D-6E8A-4147-A177-3AD203B41FA5}">
                      <a16:colId xmlns:a16="http://schemas.microsoft.com/office/drawing/2014/main" val="3942925612"/>
                    </a:ext>
                  </a:extLst>
                </a:gridCol>
                <a:gridCol w="1090774">
                  <a:extLst>
                    <a:ext uri="{9D8B030D-6E8A-4147-A177-3AD203B41FA5}">
                      <a16:colId xmlns:a16="http://schemas.microsoft.com/office/drawing/2014/main" val="1258903498"/>
                    </a:ext>
                  </a:extLst>
                </a:gridCol>
              </a:tblGrid>
              <a:tr h="4031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KANTOR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ALAMAT KANTOR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TELP. KANTOR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extLst>
                  <a:ext uri="{0D108BD9-81ED-4DB2-BD59-A6C34878D82A}">
                    <a16:rowId xmlns:a16="http://schemas.microsoft.com/office/drawing/2014/main" val="1742220571"/>
                  </a:ext>
                </a:extLst>
              </a:tr>
              <a:tr h="4283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Meki Pabika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Kantor Dinas Pertanian Kab. Yahokimo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Yahokimo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82399140901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Sarana dan Prasarana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extLst>
                  <a:ext uri="{0D108BD9-81ED-4DB2-BD59-A6C34878D82A}">
                    <a16:rowId xmlns:a16="http://schemas.microsoft.com/office/drawing/2014/main" val="2764903942"/>
                  </a:ext>
                </a:extLst>
              </a:tr>
              <a:tr h="5542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Acmad Aziz Al Hakim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Perikanan dan kelautan Kab. Situbondo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Basuki Rahmat No.160, Mimbaan Utara, Mimbaan, Kec. Panji, Kabupaten Situbondo, Jawa Timur 68323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0356‑411024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82248110230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extLst>
                  <a:ext uri="{0D108BD9-81ED-4DB2-BD59-A6C34878D82A}">
                    <a16:rowId xmlns:a16="http://schemas.microsoft.com/office/drawing/2014/main" val="736351660"/>
                  </a:ext>
                </a:extLst>
              </a:tr>
              <a:tr h="4518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Eni Nova Situmorang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Pertanian Kab. Pakpak Bharat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G8R8+QJQ,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Salak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II,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Kec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Salak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Pakpak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Bharat, Sumatera Utara 22272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(0627) 7434047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Laut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extLst>
                  <a:ext uri="{0D108BD9-81ED-4DB2-BD59-A6C34878D82A}">
                    <a16:rowId xmlns:a16="http://schemas.microsoft.com/office/drawing/2014/main" val="3871902036"/>
                  </a:ext>
                </a:extLst>
              </a:tr>
              <a:tr h="470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Wisnu Febryan Widiantoro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Balai Perikanan Laut Ambon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9697+CWX, Jl.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Laksdya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Leo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Wattimena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Waiheru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Kec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Baguala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Kota Ambon, Maluku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0813 4455 7464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Prasarana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0813 4455 7464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extLst>
                  <a:ext uri="{0D108BD9-81ED-4DB2-BD59-A6C34878D82A}">
                    <a16:rowId xmlns:a16="http://schemas.microsoft.com/office/drawing/2014/main" val="549679998"/>
                  </a:ext>
                </a:extLst>
              </a:tr>
              <a:tr h="4518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Safingi Alamsah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Universitas Pertahanan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FVFJ+G4H, Kawasan IPSC Sentul, Sukahati, Kec. Citeureup, Kabupaten Bogor, Jawa Barat 16810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 (021) 87951555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Dosen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extLst>
                  <a:ext uri="{0D108BD9-81ED-4DB2-BD59-A6C34878D82A}">
                    <a16:rowId xmlns:a16="http://schemas.microsoft.com/office/drawing/2014/main" val="843115618"/>
                  </a:ext>
                </a:extLst>
              </a:tr>
              <a:tr h="613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Sutarmi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Perikanan dan kelautan Kab. Tegal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Lele No.6, Tegalsari, Kec. Tegal Bar., Kota Tegal, Jawa Tengah 52111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62283351191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Budidaya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82399140901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extLst>
                  <a:ext uri="{0D108BD9-81ED-4DB2-BD59-A6C34878D82A}">
                    <a16:rowId xmlns:a16="http://schemas.microsoft.com/office/drawing/2014/main" val="991158659"/>
                  </a:ext>
                </a:extLst>
              </a:tr>
              <a:tr h="4115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Alen Aleks Rumbiak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Perikanan dan kelautan Kab. Biak Numfor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R37J+JVX, Fandoi, Kec. Biak Kota, Kabupaten Biak Numfor, Papua 98111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81240391412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Budidaya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81240391412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extLst>
                  <a:ext uri="{0D108BD9-81ED-4DB2-BD59-A6C34878D82A}">
                    <a16:rowId xmlns:a16="http://schemas.microsoft.com/office/drawing/2014/main" val="124087924"/>
                  </a:ext>
                </a:extLst>
              </a:tr>
              <a:tr h="470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Teriyanto Saragi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Balai Pelatihan dan Penyuluhan Ambon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75W9+2X5, JL. Marta Alfons, Poka, Kel Wainitu, Nusaniwe, Kel Wainitu, Kec. Nusaniwe, Kota Ambon, Maluku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 (0911) 322710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Penyuluh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 0812-7474-4745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extLst>
                  <a:ext uri="{0D108BD9-81ED-4DB2-BD59-A6C34878D82A}">
                    <a16:rowId xmlns:a16="http://schemas.microsoft.com/office/drawing/2014/main" val="1561693931"/>
                  </a:ext>
                </a:extLst>
              </a:tr>
              <a:tr h="613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Moses S Resubun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Perikanan dan kelautan Kab. Mappi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C7RX+H5M, Obaa, Kecamatan Obaa, Kabupaten Mappi, Papua 99881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(0334) 881720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extLst>
                  <a:ext uri="{0D108BD9-81ED-4DB2-BD59-A6C34878D82A}">
                    <a16:rowId xmlns:a16="http://schemas.microsoft.com/office/drawing/2014/main" val="1004491479"/>
                  </a:ext>
                </a:extLst>
              </a:tr>
              <a:tr h="613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Ismael Holago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Kantor Dinas Pendidikan dan Kebudayaan Kab. Jayapura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FF2J+M63, Unnamed Road, Hinekombe, Kec. Sentani, Kabupaten Jayapura, Papua 99352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85254457126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Pendidikan Menengah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0813 4455 7464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extLst>
                  <a:ext uri="{0D108BD9-81ED-4DB2-BD59-A6C34878D82A}">
                    <a16:rowId xmlns:a16="http://schemas.microsoft.com/office/drawing/2014/main" val="120101367"/>
                  </a:ext>
                </a:extLst>
              </a:tr>
            </a:tbl>
          </a:graphicData>
        </a:graphic>
      </p:graphicFrame>
      <p:sp>
        <p:nvSpPr>
          <p:cNvPr id="7" name="Google Shape;178;p10">
            <a:extLst>
              <a:ext uri="{FF2B5EF4-FFF2-40B4-BE49-F238E27FC236}">
                <a16:creationId xmlns:a16="http://schemas.microsoft.com/office/drawing/2014/main" id="{56A34DE5-6DE1-C4D0-A6CB-925EAF415F05}"/>
              </a:ext>
            </a:extLst>
          </p:cNvPr>
          <p:cNvSpPr txBox="1"/>
          <p:nvPr/>
        </p:nvSpPr>
        <p:spPr>
          <a:xfrm>
            <a:off x="1981200" y="91953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</a:t>
            </a:r>
            <a:r>
              <a:rPr lang="en-US" sz="20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LULUSAN</a:t>
            </a: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ASN/TNI/POLRI/PEMERINTAHAN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27536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7D643AF-2A31-9423-0DDF-207E5A97C270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920032"/>
          <a:ext cx="11201400" cy="5880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524">
                  <a:extLst>
                    <a:ext uri="{9D8B030D-6E8A-4147-A177-3AD203B41FA5}">
                      <a16:colId xmlns:a16="http://schemas.microsoft.com/office/drawing/2014/main" val="600856269"/>
                    </a:ext>
                  </a:extLst>
                </a:gridCol>
                <a:gridCol w="1522288">
                  <a:extLst>
                    <a:ext uri="{9D8B030D-6E8A-4147-A177-3AD203B41FA5}">
                      <a16:colId xmlns:a16="http://schemas.microsoft.com/office/drawing/2014/main" val="1467622382"/>
                    </a:ext>
                  </a:extLst>
                </a:gridCol>
                <a:gridCol w="755151">
                  <a:extLst>
                    <a:ext uri="{9D8B030D-6E8A-4147-A177-3AD203B41FA5}">
                      <a16:colId xmlns:a16="http://schemas.microsoft.com/office/drawing/2014/main" val="3053040475"/>
                    </a:ext>
                  </a:extLst>
                </a:gridCol>
                <a:gridCol w="566363">
                  <a:extLst>
                    <a:ext uri="{9D8B030D-6E8A-4147-A177-3AD203B41FA5}">
                      <a16:colId xmlns:a16="http://schemas.microsoft.com/office/drawing/2014/main" val="3814160693"/>
                    </a:ext>
                  </a:extLst>
                </a:gridCol>
                <a:gridCol w="2013734">
                  <a:extLst>
                    <a:ext uri="{9D8B030D-6E8A-4147-A177-3AD203B41FA5}">
                      <a16:colId xmlns:a16="http://schemas.microsoft.com/office/drawing/2014/main" val="4087173257"/>
                    </a:ext>
                  </a:extLst>
                </a:gridCol>
                <a:gridCol w="2409290">
                  <a:extLst>
                    <a:ext uri="{9D8B030D-6E8A-4147-A177-3AD203B41FA5}">
                      <a16:colId xmlns:a16="http://schemas.microsoft.com/office/drawing/2014/main" val="3262310588"/>
                    </a:ext>
                  </a:extLst>
                </a:gridCol>
                <a:gridCol w="1126732">
                  <a:extLst>
                    <a:ext uri="{9D8B030D-6E8A-4147-A177-3AD203B41FA5}">
                      <a16:colId xmlns:a16="http://schemas.microsoft.com/office/drawing/2014/main" val="460361971"/>
                    </a:ext>
                  </a:extLst>
                </a:gridCol>
                <a:gridCol w="1294544">
                  <a:extLst>
                    <a:ext uri="{9D8B030D-6E8A-4147-A177-3AD203B41FA5}">
                      <a16:colId xmlns:a16="http://schemas.microsoft.com/office/drawing/2014/main" val="3942925612"/>
                    </a:ext>
                  </a:extLst>
                </a:gridCol>
                <a:gridCol w="1090774">
                  <a:extLst>
                    <a:ext uri="{9D8B030D-6E8A-4147-A177-3AD203B41FA5}">
                      <a16:colId xmlns:a16="http://schemas.microsoft.com/office/drawing/2014/main" val="1258903498"/>
                    </a:ext>
                  </a:extLst>
                </a:gridCol>
              </a:tblGrid>
              <a:tr h="4031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KANTOR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ALAMAT KANTOR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TELP. KANTOR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extLst>
                  <a:ext uri="{0D108BD9-81ED-4DB2-BD59-A6C34878D82A}">
                    <a16:rowId xmlns:a16="http://schemas.microsoft.com/office/drawing/2014/main" val="1742220571"/>
                  </a:ext>
                </a:extLst>
              </a:tr>
              <a:tr h="4283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Meki Pabika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Kantor Dinas Pertanian Kab. Yahokimo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Yahokimo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82399140901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Sarana dan Prasarana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extLst>
                  <a:ext uri="{0D108BD9-81ED-4DB2-BD59-A6C34878D82A}">
                    <a16:rowId xmlns:a16="http://schemas.microsoft.com/office/drawing/2014/main" val="2764903942"/>
                  </a:ext>
                </a:extLst>
              </a:tr>
              <a:tr h="5542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Acmad Aziz Al Hakim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Perikanan dan kelautan Kab. Situbondo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Basuki Rahmat No.160, Mimbaan Utara, Mimbaan, Kec. Panji, Kabupaten Situbondo, Jawa Timur 68323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0356‑411024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82248110230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extLst>
                  <a:ext uri="{0D108BD9-81ED-4DB2-BD59-A6C34878D82A}">
                    <a16:rowId xmlns:a16="http://schemas.microsoft.com/office/drawing/2014/main" val="736351660"/>
                  </a:ext>
                </a:extLst>
              </a:tr>
              <a:tr h="4518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Eni Nova Situmorang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Pertanian Kab. Pakpak Bharat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G8R8+QJQ,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Salak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II,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Kec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Salak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Pakpak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Bharat, Sumatera Utara 22272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(0627) 7434047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Laut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extLst>
                  <a:ext uri="{0D108BD9-81ED-4DB2-BD59-A6C34878D82A}">
                    <a16:rowId xmlns:a16="http://schemas.microsoft.com/office/drawing/2014/main" val="3871902036"/>
                  </a:ext>
                </a:extLst>
              </a:tr>
              <a:tr h="470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Wisnu Febryan Widiantoro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Balai Perikanan Laut Ambon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9697+CWX, Jl.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Laksdya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Leo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Wattimena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Waiheru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Kec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Baguala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Kota Ambon, Maluku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0813 4455 7464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Prasarana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0813 4455 7464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extLst>
                  <a:ext uri="{0D108BD9-81ED-4DB2-BD59-A6C34878D82A}">
                    <a16:rowId xmlns:a16="http://schemas.microsoft.com/office/drawing/2014/main" val="549679998"/>
                  </a:ext>
                </a:extLst>
              </a:tr>
              <a:tr h="4518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Safingi Alamsah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Universitas Pertahanan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FVFJ+G4H, Kawasan IPSC Sentul, Sukahati, Kec. Citeureup, Kabupaten Bogor, Jawa Barat 16810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 (021) 87951555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Dosen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extLst>
                  <a:ext uri="{0D108BD9-81ED-4DB2-BD59-A6C34878D82A}">
                    <a16:rowId xmlns:a16="http://schemas.microsoft.com/office/drawing/2014/main" val="843115618"/>
                  </a:ext>
                </a:extLst>
              </a:tr>
              <a:tr h="613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Sutarmi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Perikanan dan kelautan Kab. Tegal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Lele No.6, Tegalsari, Kec. Tegal Bar., Kota Tegal, Jawa Tengah 52111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62283351191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Budidaya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82399140901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extLst>
                  <a:ext uri="{0D108BD9-81ED-4DB2-BD59-A6C34878D82A}">
                    <a16:rowId xmlns:a16="http://schemas.microsoft.com/office/drawing/2014/main" val="991158659"/>
                  </a:ext>
                </a:extLst>
              </a:tr>
              <a:tr h="4115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Alen Aleks Rumbiak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Perikanan dan kelautan Kab. Biak Numfor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R37J+JVX, Fandoi, Kec. Biak Kota, Kabupaten Biak Numfor, Papua 98111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81240391412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Budidaya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81240391412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extLst>
                  <a:ext uri="{0D108BD9-81ED-4DB2-BD59-A6C34878D82A}">
                    <a16:rowId xmlns:a16="http://schemas.microsoft.com/office/drawing/2014/main" val="124087924"/>
                  </a:ext>
                </a:extLst>
              </a:tr>
              <a:tr h="470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Teriyanto Saragi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Balai Pelatihan dan Penyuluhan Ambon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75W9+2X5, JL. Marta Alfons, Poka, Kel Wainitu, Nusaniwe, Kel Wainitu, Kec. Nusaniwe, Kota Ambon, Maluku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 (0911) 322710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Penyuluh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 0812-7474-4745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extLst>
                  <a:ext uri="{0D108BD9-81ED-4DB2-BD59-A6C34878D82A}">
                    <a16:rowId xmlns:a16="http://schemas.microsoft.com/office/drawing/2014/main" val="1561693931"/>
                  </a:ext>
                </a:extLst>
              </a:tr>
              <a:tr h="613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Moses S Resubun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Perikanan dan kelautan Kab. Mappi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C7RX+H5M, Obaa, Kecamatan Obaa, Kabupaten Mappi, Papua 99881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(0334) 881720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extLst>
                  <a:ext uri="{0D108BD9-81ED-4DB2-BD59-A6C34878D82A}">
                    <a16:rowId xmlns:a16="http://schemas.microsoft.com/office/drawing/2014/main" val="1004491479"/>
                  </a:ext>
                </a:extLst>
              </a:tr>
              <a:tr h="613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Ismael Holago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Kantor Dinas Pendidikan dan Kebudayaan Kab. Jayapura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FF2J+M63, Unnamed Road, Hinekombe, Kec. Sentani, Kabupaten Jayapura, Papua 99352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85254457126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Pendidikan Menengah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0813 4455 7464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extLst>
                  <a:ext uri="{0D108BD9-81ED-4DB2-BD59-A6C34878D82A}">
                    <a16:rowId xmlns:a16="http://schemas.microsoft.com/office/drawing/2014/main" val="120101367"/>
                  </a:ext>
                </a:extLst>
              </a:tr>
            </a:tbl>
          </a:graphicData>
        </a:graphic>
      </p:graphicFrame>
      <p:sp>
        <p:nvSpPr>
          <p:cNvPr id="7" name="Google Shape;178;p10">
            <a:extLst>
              <a:ext uri="{FF2B5EF4-FFF2-40B4-BE49-F238E27FC236}">
                <a16:creationId xmlns:a16="http://schemas.microsoft.com/office/drawing/2014/main" id="{56A34DE5-6DE1-C4D0-A6CB-925EAF415F05}"/>
              </a:ext>
            </a:extLst>
          </p:cNvPr>
          <p:cNvSpPr txBox="1"/>
          <p:nvPr/>
        </p:nvSpPr>
        <p:spPr>
          <a:xfrm>
            <a:off x="1981200" y="91953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</a:t>
            </a:r>
            <a:r>
              <a:rPr lang="en-US" sz="20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LULUSAN</a:t>
            </a: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ASN/TNI/POLRI/PEMERINTAHAN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259088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8;p10">
            <a:extLst>
              <a:ext uri="{FF2B5EF4-FFF2-40B4-BE49-F238E27FC236}">
                <a16:creationId xmlns:a16="http://schemas.microsoft.com/office/drawing/2014/main" id="{56A34DE5-6DE1-C4D0-A6CB-925EAF415F05}"/>
              </a:ext>
            </a:extLst>
          </p:cNvPr>
          <p:cNvSpPr txBox="1"/>
          <p:nvPr/>
        </p:nvSpPr>
        <p:spPr>
          <a:xfrm>
            <a:off x="1981200" y="91953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</a:t>
            </a:r>
            <a:r>
              <a:rPr lang="en-US" sz="20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LULUSAN</a:t>
            </a: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ASN/TNI/POLRI/PEMERINTAHAN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BDC8856-0883-4A69-AD22-574F2809AF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815232"/>
              </p:ext>
            </p:extLst>
          </p:nvPr>
        </p:nvGraphicFramePr>
        <p:xfrm>
          <a:off x="228600" y="990600"/>
          <a:ext cx="11734799" cy="5226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645">
                  <a:extLst>
                    <a:ext uri="{9D8B030D-6E8A-4147-A177-3AD203B41FA5}">
                      <a16:colId xmlns:a16="http://schemas.microsoft.com/office/drawing/2014/main" val="6824170"/>
                    </a:ext>
                  </a:extLst>
                </a:gridCol>
                <a:gridCol w="1594777">
                  <a:extLst>
                    <a:ext uri="{9D8B030D-6E8A-4147-A177-3AD203B41FA5}">
                      <a16:colId xmlns:a16="http://schemas.microsoft.com/office/drawing/2014/main" val="377211599"/>
                    </a:ext>
                  </a:extLst>
                </a:gridCol>
                <a:gridCol w="791111">
                  <a:extLst>
                    <a:ext uri="{9D8B030D-6E8A-4147-A177-3AD203B41FA5}">
                      <a16:colId xmlns:a16="http://schemas.microsoft.com/office/drawing/2014/main" val="87439289"/>
                    </a:ext>
                  </a:extLst>
                </a:gridCol>
                <a:gridCol w="593332">
                  <a:extLst>
                    <a:ext uri="{9D8B030D-6E8A-4147-A177-3AD203B41FA5}">
                      <a16:colId xmlns:a16="http://schemas.microsoft.com/office/drawing/2014/main" val="2871766290"/>
                    </a:ext>
                  </a:extLst>
                </a:gridCol>
                <a:gridCol w="2109626">
                  <a:extLst>
                    <a:ext uri="{9D8B030D-6E8A-4147-A177-3AD203B41FA5}">
                      <a16:colId xmlns:a16="http://schemas.microsoft.com/office/drawing/2014/main" val="241503904"/>
                    </a:ext>
                  </a:extLst>
                </a:gridCol>
                <a:gridCol w="2524018">
                  <a:extLst>
                    <a:ext uri="{9D8B030D-6E8A-4147-A177-3AD203B41FA5}">
                      <a16:colId xmlns:a16="http://schemas.microsoft.com/office/drawing/2014/main" val="1671809752"/>
                    </a:ext>
                  </a:extLst>
                </a:gridCol>
                <a:gridCol w="1180387">
                  <a:extLst>
                    <a:ext uri="{9D8B030D-6E8A-4147-A177-3AD203B41FA5}">
                      <a16:colId xmlns:a16="http://schemas.microsoft.com/office/drawing/2014/main" val="1922156018"/>
                    </a:ext>
                  </a:extLst>
                </a:gridCol>
                <a:gridCol w="1356188">
                  <a:extLst>
                    <a:ext uri="{9D8B030D-6E8A-4147-A177-3AD203B41FA5}">
                      <a16:colId xmlns:a16="http://schemas.microsoft.com/office/drawing/2014/main" val="484719552"/>
                    </a:ext>
                  </a:extLst>
                </a:gridCol>
                <a:gridCol w="1142715">
                  <a:extLst>
                    <a:ext uri="{9D8B030D-6E8A-4147-A177-3AD203B41FA5}">
                      <a16:colId xmlns:a16="http://schemas.microsoft.com/office/drawing/2014/main" val="3767625131"/>
                    </a:ext>
                  </a:extLst>
                </a:gridCol>
              </a:tblGrid>
              <a:tr h="3206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LULUSAN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KANTOR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ALAMAT KANTOR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TELP. KANTOR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extLst>
                  <a:ext uri="{0D108BD9-81ED-4DB2-BD59-A6C34878D82A}">
                    <a16:rowId xmlns:a16="http://schemas.microsoft.com/office/drawing/2014/main" val="3042479435"/>
                  </a:ext>
                </a:extLst>
              </a:tr>
              <a:tr h="3406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Yeknikson Mote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Kantor Dinas Pertanian Kab. Merauke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Yahokimo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82399140901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Sarana dan Prasarana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extLst>
                  <a:ext uri="{0D108BD9-81ED-4DB2-BD59-A6C34878D82A}">
                    <a16:rowId xmlns:a16="http://schemas.microsoft.com/office/drawing/2014/main" val="4118913766"/>
                  </a:ext>
                </a:extLst>
              </a:tr>
              <a:tr h="4408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Yusak Kalolik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Perikanan dan kelautan Kab. Jayawijaya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Basuki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Rahmat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No.160,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Mimbaan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Utara,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Mimbaan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Kec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Panji,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Situbondo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Jawa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Timur 68323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0356‑411024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82248110230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extLst>
                  <a:ext uri="{0D108BD9-81ED-4DB2-BD59-A6C34878D82A}">
                    <a16:rowId xmlns:a16="http://schemas.microsoft.com/office/drawing/2014/main" val="4176596366"/>
                  </a:ext>
                </a:extLst>
              </a:tr>
              <a:tr h="3593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Lunius Mabel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Pertanian Kab. Yahokimo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G8R8+QJQ,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Salak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II,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Kec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Salak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Pakpak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Bharat, Sumatera Utara 22272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(0627) 7434047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Laut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extLst>
                  <a:ext uri="{0D108BD9-81ED-4DB2-BD59-A6C34878D82A}">
                    <a16:rowId xmlns:a16="http://schemas.microsoft.com/office/drawing/2014/main" val="2380064358"/>
                  </a:ext>
                </a:extLst>
              </a:tr>
              <a:tr h="541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Debby Dyanessa Saragih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BALAI PERIKANAN BUDIDAYA AIR TAWAR TATELU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G277+R46, Jl.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Pinilih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Jaga VI,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Tatelu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Satu,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Dimembe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Warukapas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Kec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Dimembe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Minahasa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Utara, Sulawesi Utara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0811-4310-1886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0813 4455 7464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extLst>
                  <a:ext uri="{0D108BD9-81ED-4DB2-BD59-A6C34878D82A}">
                    <a16:rowId xmlns:a16="http://schemas.microsoft.com/office/drawing/2014/main" val="3119898386"/>
                  </a:ext>
                </a:extLst>
              </a:tr>
              <a:tr h="3593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Umar Sasole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Balai Pelatihan dan Penyuluhan Ambon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75W9+2X5, JL. Marta Alfons, Poka, Kel Wainitu, Nusaniwe, Kel Wainitu, Kec. Nusaniwe, Kota Ambon, Maluku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 (0911) 322710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Penyuluh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82398144124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extLst>
                  <a:ext uri="{0D108BD9-81ED-4DB2-BD59-A6C34878D82A}">
                    <a16:rowId xmlns:a16="http://schemas.microsoft.com/office/drawing/2014/main" val="4279607439"/>
                  </a:ext>
                </a:extLst>
              </a:tr>
              <a:tr h="4875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Pasifikus M.F Ohoiluin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Perikanan dan kelautan Kab. Mappi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C7RX+H5M, Obaa, Kecamatan Obaa, Kabupaten Mappi, Papua 99881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(0334) 881720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extLst>
                  <a:ext uri="{0D108BD9-81ED-4DB2-BD59-A6C34878D82A}">
                    <a16:rowId xmlns:a16="http://schemas.microsoft.com/office/drawing/2014/main" val="3903198415"/>
                  </a:ext>
                </a:extLst>
              </a:tr>
              <a:tr h="3272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Mirdaus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Perikanan dan kelautan Kab. Biak Numfor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R37J+JVX, Fandoi, Kec. Biak Kota, Kabupaten Biak Numfor, Papua 98111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81240391412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Budidaya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81240391412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extLst>
                  <a:ext uri="{0D108BD9-81ED-4DB2-BD59-A6C34878D82A}">
                    <a16:rowId xmlns:a16="http://schemas.microsoft.com/office/drawing/2014/main" val="2780648135"/>
                  </a:ext>
                </a:extLst>
              </a:tr>
              <a:tr h="3740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Tiko Prasetya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Balai Pelatihan dan Penyuluhan Ambon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75W9+2X5, JL. Marta Alfons, Poka, Kel Wainitu, Nusaniwe, Kel Wainitu, Kec. Nusaniwe, Kota Ambon, Maluku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 (0911) 322710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Penyuluh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 0812-7474-4745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extLst>
                  <a:ext uri="{0D108BD9-81ED-4DB2-BD59-A6C34878D82A}">
                    <a16:rowId xmlns:a16="http://schemas.microsoft.com/office/drawing/2014/main" val="1848128820"/>
                  </a:ext>
                </a:extLst>
              </a:tr>
              <a:tr h="4875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Muh. Syahrir Ambo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Perikanan dan kelautan Kab. Mappi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C7RX+H5M, Obaa, Kecamatan Obaa, Kabupaten Mappi, Papua 99881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(0334) 881720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Prasarana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Tangkap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extLst>
                  <a:ext uri="{0D108BD9-81ED-4DB2-BD59-A6C34878D82A}">
                    <a16:rowId xmlns:a16="http://schemas.microsoft.com/office/drawing/2014/main" val="3315185310"/>
                  </a:ext>
                </a:extLst>
              </a:tr>
              <a:tr h="4875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Ismael Holago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Kantor Dinas Pendidikan dan Kebudayaan Kab. Jayapura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FF2J+M63, Unnamed Road, Hinekombe, Kec. Sentani, Kabupaten Jayapura, Papua 99352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85254457126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Pendidikan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Menengah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0813 4455 7464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79" marR="6679" marT="6679" marB="0" anchor="ctr"/>
                </a:tc>
                <a:extLst>
                  <a:ext uri="{0D108BD9-81ED-4DB2-BD59-A6C34878D82A}">
                    <a16:rowId xmlns:a16="http://schemas.microsoft.com/office/drawing/2014/main" val="3049282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6101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8;p10">
            <a:extLst>
              <a:ext uri="{FF2B5EF4-FFF2-40B4-BE49-F238E27FC236}">
                <a16:creationId xmlns:a16="http://schemas.microsoft.com/office/drawing/2014/main" id="{56A34DE5-6DE1-C4D0-A6CB-925EAF415F05}"/>
              </a:ext>
            </a:extLst>
          </p:cNvPr>
          <p:cNvSpPr txBox="1"/>
          <p:nvPr/>
        </p:nvSpPr>
        <p:spPr>
          <a:xfrm>
            <a:off x="1981200" y="91953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</a:t>
            </a:r>
            <a:r>
              <a:rPr lang="en-US" sz="20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LULUSAN</a:t>
            </a: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ASN/TNI/POLRI/PEMERINTAHAN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CCB4DA-63F9-05DB-A769-AD5ABA0BC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847493"/>
              </p:ext>
            </p:extLst>
          </p:nvPr>
        </p:nvGraphicFramePr>
        <p:xfrm>
          <a:off x="152400" y="990600"/>
          <a:ext cx="11734800" cy="523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644">
                  <a:extLst>
                    <a:ext uri="{9D8B030D-6E8A-4147-A177-3AD203B41FA5}">
                      <a16:colId xmlns:a16="http://schemas.microsoft.com/office/drawing/2014/main" val="408531747"/>
                    </a:ext>
                  </a:extLst>
                </a:gridCol>
                <a:gridCol w="1594778">
                  <a:extLst>
                    <a:ext uri="{9D8B030D-6E8A-4147-A177-3AD203B41FA5}">
                      <a16:colId xmlns:a16="http://schemas.microsoft.com/office/drawing/2014/main" val="2519250268"/>
                    </a:ext>
                  </a:extLst>
                </a:gridCol>
                <a:gridCol w="791110">
                  <a:extLst>
                    <a:ext uri="{9D8B030D-6E8A-4147-A177-3AD203B41FA5}">
                      <a16:colId xmlns:a16="http://schemas.microsoft.com/office/drawing/2014/main" val="2259947883"/>
                    </a:ext>
                  </a:extLst>
                </a:gridCol>
                <a:gridCol w="593333">
                  <a:extLst>
                    <a:ext uri="{9D8B030D-6E8A-4147-A177-3AD203B41FA5}">
                      <a16:colId xmlns:a16="http://schemas.microsoft.com/office/drawing/2014/main" val="1002574378"/>
                    </a:ext>
                  </a:extLst>
                </a:gridCol>
                <a:gridCol w="2109627">
                  <a:extLst>
                    <a:ext uri="{9D8B030D-6E8A-4147-A177-3AD203B41FA5}">
                      <a16:colId xmlns:a16="http://schemas.microsoft.com/office/drawing/2014/main" val="4049093344"/>
                    </a:ext>
                  </a:extLst>
                </a:gridCol>
                <a:gridCol w="2524018">
                  <a:extLst>
                    <a:ext uri="{9D8B030D-6E8A-4147-A177-3AD203B41FA5}">
                      <a16:colId xmlns:a16="http://schemas.microsoft.com/office/drawing/2014/main" val="2717998044"/>
                    </a:ext>
                  </a:extLst>
                </a:gridCol>
                <a:gridCol w="1180386">
                  <a:extLst>
                    <a:ext uri="{9D8B030D-6E8A-4147-A177-3AD203B41FA5}">
                      <a16:colId xmlns:a16="http://schemas.microsoft.com/office/drawing/2014/main" val="4062294227"/>
                    </a:ext>
                  </a:extLst>
                </a:gridCol>
                <a:gridCol w="1356189">
                  <a:extLst>
                    <a:ext uri="{9D8B030D-6E8A-4147-A177-3AD203B41FA5}">
                      <a16:colId xmlns:a16="http://schemas.microsoft.com/office/drawing/2014/main" val="2936293317"/>
                    </a:ext>
                  </a:extLst>
                </a:gridCol>
                <a:gridCol w="1142715">
                  <a:extLst>
                    <a:ext uri="{9D8B030D-6E8A-4147-A177-3AD203B41FA5}">
                      <a16:colId xmlns:a16="http://schemas.microsoft.com/office/drawing/2014/main" val="2640948986"/>
                    </a:ext>
                  </a:extLst>
                </a:gridCol>
              </a:tblGrid>
              <a:tr h="3168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KANTOR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ALAMAT KANTOR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TELP. KANTOR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extLst>
                  <a:ext uri="{0D108BD9-81ED-4DB2-BD59-A6C34878D82A}">
                    <a16:rowId xmlns:a16="http://schemas.microsoft.com/office/drawing/2014/main" val="2431087136"/>
                  </a:ext>
                </a:extLst>
              </a:tr>
              <a:tr h="3894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Marlon L.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Rumpaidus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Kantor Dinas Kelautan dan Perikanan Kab. Nabire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Jalan Pepera No. 18, Nabire-Papua, Telp, Karang Mulia, Distrik Nabire, Kabupaten Nabire, Papua 98815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(0984) 21027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Sarana dan Prasarana Perikanan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extLst>
                  <a:ext uri="{0D108BD9-81ED-4DB2-BD59-A6C34878D82A}">
                    <a16:rowId xmlns:a16="http://schemas.microsoft.com/office/drawing/2014/main" val="4163476834"/>
                  </a:ext>
                </a:extLst>
              </a:tr>
              <a:tr h="435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Tito Yamsare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Perikanan dan kelautan Kab. Fak-Fak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37FW+55M,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jalan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expo, Jl.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Wagom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Wagom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Utara,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Distrik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Fakfak,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Fakfak, Papua Bar. 98611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0356‑411024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82248110230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extLst>
                  <a:ext uri="{0D108BD9-81ED-4DB2-BD59-A6C34878D82A}">
                    <a16:rowId xmlns:a16="http://schemas.microsoft.com/office/drawing/2014/main" val="2960276867"/>
                  </a:ext>
                </a:extLst>
              </a:tr>
              <a:tr h="3551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 Piter Rahakbauw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Perikanan dan kelautan Kab. Fak-Fak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37FW+55M,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jalan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expo, Jl.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Wagom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Wagom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Utara,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Distrik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Fakfak,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Fakfak, Papua Bar. 98612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0356‑411025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82248110231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extLst>
                  <a:ext uri="{0D108BD9-81ED-4DB2-BD59-A6C34878D82A}">
                    <a16:rowId xmlns:a16="http://schemas.microsoft.com/office/drawing/2014/main" val="2415811123"/>
                  </a:ext>
                </a:extLst>
              </a:tr>
              <a:tr h="5347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Abdul Rahim Patiran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Perikanan dan kelautan Kab. Fak-Fak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37FW+55M,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jalan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expo, Jl.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Wagom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Wagom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Utara,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Distrik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Fakfak,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Fakfak, Papua Bar. 98613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0356‑411026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82248110232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extLst>
                  <a:ext uri="{0D108BD9-81ED-4DB2-BD59-A6C34878D82A}">
                    <a16:rowId xmlns:a16="http://schemas.microsoft.com/office/drawing/2014/main" val="152889890"/>
                  </a:ext>
                </a:extLst>
              </a:tr>
              <a:tr h="3551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Fitriani Uswanas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Perikanan dan kelautan Kab. Fak-Fak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37FW+55M, jalan expo, Jl. Wagom, Wagom Utara, Distrik Fakfak, Kabupaten Fakfak, Papua Bar. 98614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0356‑411027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82248110233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extLst>
                  <a:ext uri="{0D108BD9-81ED-4DB2-BD59-A6C34878D82A}">
                    <a16:rowId xmlns:a16="http://schemas.microsoft.com/office/drawing/2014/main" val="2895781726"/>
                  </a:ext>
                </a:extLst>
              </a:tr>
              <a:tr h="4819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Triyono Bayu Irawan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Perikanan dan kelautan Kab. Mappi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C7RX+H5M, Obaa, Kecamatan Obaa, Kabupaten Mappi, Papua 99881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(0334) 881720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extLst>
                  <a:ext uri="{0D108BD9-81ED-4DB2-BD59-A6C34878D82A}">
                    <a16:rowId xmlns:a16="http://schemas.microsoft.com/office/drawing/2014/main" val="1405388796"/>
                  </a:ext>
                </a:extLst>
              </a:tr>
              <a:tr h="3234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Luckas Sandi Kiat Asih Ohei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Perikanan dan kelautan Kab. Biak Numfor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R37J+JVX, Fandoi, Kec. Biak Kota, Kabupaten Biak Numfor, Papua 98111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81240391412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Budidaya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81240391412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extLst>
                  <a:ext uri="{0D108BD9-81ED-4DB2-BD59-A6C34878D82A}">
                    <a16:rowId xmlns:a16="http://schemas.microsoft.com/office/drawing/2014/main" val="2050823605"/>
                  </a:ext>
                </a:extLst>
              </a:tr>
              <a:tr h="3696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Markus Mambrasar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Balai Pelatihan dan Penyuluhan Ambon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75W9+2X5, JL. Marta Alfons, Poka, Kel Wainitu, Nusaniwe, Kel Wainitu, Kec. Nusaniwe, Kota Ambon, Maluku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 (0911) 322710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Penyuluh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 0812-7474-4745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extLst>
                  <a:ext uri="{0D108BD9-81ED-4DB2-BD59-A6C34878D82A}">
                    <a16:rowId xmlns:a16="http://schemas.microsoft.com/office/drawing/2014/main" val="1958426231"/>
                  </a:ext>
                </a:extLst>
              </a:tr>
              <a:tr h="4819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Seniati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Perikanan dan kelautan Kab. Mappi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C7RX+H5M, Obaa, Kecamatan Obaa, Kabupaten Mappi, Papua 99881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(0334) 881720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Prasarana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Tangkap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extLst>
                  <a:ext uri="{0D108BD9-81ED-4DB2-BD59-A6C34878D82A}">
                    <a16:rowId xmlns:a16="http://schemas.microsoft.com/office/drawing/2014/main" val="733542587"/>
                  </a:ext>
                </a:extLst>
              </a:tr>
              <a:tr h="4819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Dyah Sri Rahayu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Kantor Dinas Pendidikan dan Kebudayaan Kab. Jayapura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FF2J+M63, Unnamed Road, Hinekombe, Kec. Sentani, Kabupaten Jayapura, Papua 99352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85254457126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Pendidikan Menengah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0813 4455 7464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1" marR="6601" marT="6601" marB="0" anchor="ctr"/>
                </a:tc>
                <a:extLst>
                  <a:ext uri="{0D108BD9-81ED-4DB2-BD59-A6C34878D82A}">
                    <a16:rowId xmlns:a16="http://schemas.microsoft.com/office/drawing/2014/main" val="3412741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294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oogle Shape;122;p4">
            <a:extLst>
              <a:ext uri="{FF2B5EF4-FFF2-40B4-BE49-F238E27FC236}">
                <a16:creationId xmlns:a16="http://schemas.microsoft.com/office/drawing/2014/main" id="{827C4208-62F9-D8F7-CAC3-39898428DA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0019736"/>
              </p:ext>
            </p:extLst>
          </p:nvPr>
        </p:nvGraphicFramePr>
        <p:xfrm>
          <a:off x="228600" y="1066800"/>
          <a:ext cx="11734800" cy="4615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92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NO</a:t>
                      </a:r>
                      <a:endParaRPr sz="14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NAMA PERUSAHAAN</a:t>
                      </a:r>
                      <a:endParaRPr sz="14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ALAMAT PERUSAHAAN</a:t>
                      </a:r>
                      <a:endParaRPr sz="14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JENIS USAHA</a:t>
                      </a:r>
                      <a:endParaRPr sz="14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JUMLAH LULUSAN</a:t>
                      </a:r>
                      <a:endParaRPr sz="1400" dirty="0"/>
                    </a:p>
                  </a:txBody>
                  <a:tcPr marL="71800" marR="71800" marT="35900" marB="359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5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KIR  Tampa Garam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Sorong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KIR  Tampa Garam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Sorong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Teknisi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Jl.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Pattimura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Klawasi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Sorong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Bar., Kota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Sorong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Papua Bar. 98411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Ekspor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7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Pt.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Sahabat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Karya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Sentosa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Jl. Puri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Kompleks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Ppi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Klademak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Pantai / 003 / 005 - Indonesia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Pedagang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2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Usaha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Khusnul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Nawasir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Diponegoro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Rt.004 Rw.004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Kelurahan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Rufei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Kota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Sorong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Papua Barat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Pedagang Ikan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Lombang Sumber Rejeki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Kebun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Lombang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Kec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Sumenep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Jawa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Timur 69473,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Pedagang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Ikan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738900"/>
                  </a:ext>
                </a:extLst>
              </a:tr>
              <a:tr h="3272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Mega Marine Pride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Wonokoyo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Purwodadi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Gunungsari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Kec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Beji,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Pasuruan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Jawa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Timur 67154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Pedagang Ikan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4274911"/>
                  </a:ext>
                </a:extLst>
              </a:tr>
              <a:tr h="3272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Mitralab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Buana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Jl. Agung Raya II, RT.7/RW.7,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Lenteng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Agung,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Kec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Jagakarsa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Kota Jakarta Selatan, Daerah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Khusus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Ibukota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Jakarta 12610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Pedagang Ikan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1601131"/>
                  </a:ext>
                </a:extLst>
              </a:tr>
              <a:tr h="3272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ZADA JAYA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Jl.Kilang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Blok B No.49 RT005/RW003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Sorong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Utara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Kel.Sawagumu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Kota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Sorong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Indonesia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Pedagang Ikan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8583181"/>
                  </a:ext>
                </a:extLst>
              </a:tr>
              <a:tr h="3272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Papua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Bersinar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9MWG+4PQ, Jl. Garuda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tembus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btn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skyland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Wai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Mhorock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Kec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Abepura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Kota Jayapura, Papua 99225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Pedagang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Ikan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8616731"/>
                  </a:ext>
                </a:extLst>
              </a:tr>
              <a:tr h="3272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Piramid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Paramon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Indonesia,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Cikiruhwetan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Kec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Cikeusik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Pandeglang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Banten 42286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Budidaya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Udang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2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Radius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Apirja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Anak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Poros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Klalin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Aimas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Sorong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Papua Barat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Penangkapan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225622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E15D2EC-5B83-285C-EBC4-916EF918D8C8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/>
              <a:t>Data </a:t>
            </a:r>
            <a:r>
              <a:rPr lang="en-US" sz="1600" i="1" dirty="0" err="1"/>
              <a:t>Rekapitulasi</a:t>
            </a:r>
            <a:r>
              <a:rPr lang="en-US" sz="1600" i="1" dirty="0"/>
              <a:t> Perusahaan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sp>
        <p:nvSpPr>
          <p:cNvPr id="10" name="Google Shape;178;p10">
            <a:extLst>
              <a:ext uri="{FF2B5EF4-FFF2-40B4-BE49-F238E27FC236}">
                <a16:creationId xmlns:a16="http://schemas.microsoft.com/office/drawing/2014/main" id="{007CEED2-9C6E-D909-2989-F72EAC5F3FB2}"/>
              </a:ext>
            </a:extLst>
          </p:cNvPr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REKAPITULASI SEBARAN LULUSAN DI INDUSTRI (DALAM NEGERI)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99096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8;p10">
            <a:extLst>
              <a:ext uri="{FF2B5EF4-FFF2-40B4-BE49-F238E27FC236}">
                <a16:creationId xmlns:a16="http://schemas.microsoft.com/office/drawing/2014/main" id="{56A34DE5-6DE1-C4D0-A6CB-925EAF415F05}"/>
              </a:ext>
            </a:extLst>
          </p:cNvPr>
          <p:cNvSpPr txBox="1"/>
          <p:nvPr/>
        </p:nvSpPr>
        <p:spPr>
          <a:xfrm>
            <a:off x="1981200" y="91953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</a:t>
            </a:r>
            <a:r>
              <a:rPr lang="en-US" sz="20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LULUSAN</a:t>
            </a: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ASN/TNI/POLRI/PEMERINTAHAN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E216746-0EE3-E0BC-97A7-AAB5119DB3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511496"/>
              </p:ext>
            </p:extLst>
          </p:nvPr>
        </p:nvGraphicFramePr>
        <p:xfrm>
          <a:off x="266700" y="799839"/>
          <a:ext cx="11658600" cy="5758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770">
                  <a:extLst>
                    <a:ext uri="{9D8B030D-6E8A-4147-A177-3AD203B41FA5}">
                      <a16:colId xmlns:a16="http://schemas.microsoft.com/office/drawing/2014/main" val="1190854587"/>
                    </a:ext>
                  </a:extLst>
                </a:gridCol>
                <a:gridCol w="1084230">
                  <a:extLst>
                    <a:ext uri="{9D8B030D-6E8A-4147-A177-3AD203B41FA5}">
                      <a16:colId xmlns:a16="http://schemas.microsoft.com/office/drawing/2014/main" val="336131618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37637974"/>
                    </a:ext>
                  </a:extLst>
                </a:gridCol>
                <a:gridCol w="1266045">
                  <a:extLst>
                    <a:ext uri="{9D8B030D-6E8A-4147-A177-3AD203B41FA5}">
                      <a16:colId xmlns:a16="http://schemas.microsoft.com/office/drawing/2014/main" val="2475114732"/>
                    </a:ext>
                  </a:extLst>
                </a:gridCol>
                <a:gridCol w="2095929">
                  <a:extLst>
                    <a:ext uri="{9D8B030D-6E8A-4147-A177-3AD203B41FA5}">
                      <a16:colId xmlns:a16="http://schemas.microsoft.com/office/drawing/2014/main" val="3349971957"/>
                    </a:ext>
                  </a:extLst>
                </a:gridCol>
                <a:gridCol w="2507628">
                  <a:extLst>
                    <a:ext uri="{9D8B030D-6E8A-4147-A177-3AD203B41FA5}">
                      <a16:colId xmlns:a16="http://schemas.microsoft.com/office/drawing/2014/main" val="2311483027"/>
                    </a:ext>
                  </a:extLst>
                </a:gridCol>
                <a:gridCol w="1172722">
                  <a:extLst>
                    <a:ext uri="{9D8B030D-6E8A-4147-A177-3AD203B41FA5}">
                      <a16:colId xmlns:a16="http://schemas.microsoft.com/office/drawing/2014/main" val="1090593795"/>
                    </a:ext>
                  </a:extLst>
                </a:gridCol>
                <a:gridCol w="1347382">
                  <a:extLst>
                    <a:ext uri="{9D8B030D-6E8A-4147-A177-3AD203B41FA5}">
                      <a16:colId xmlns:a16="http://schemas.microsoft.com/office/drawing/2014/main" val="1726249939"/>
                    </a:ext>
                  </a:extLst>
                </a:gridCol>
                <a:gridCol w="1135294">
                  <a:extLst>
                    <a:ext uri="{9D8B030D-6E8A-4147-A177-3AD203B41FA5}">
                      <a16:colId xmlns:a16="http://schemas.microsoft.com/office/drawing/2014/main" val="3983876298"/>
                    </a:ext>
                  </a:extLst>
                </a:gridCol>
              </a:tblGrid>
              <a:tr h="2764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LULUSAN</a:t>
                      </a:r>
                      <a:endParaRPr lang="en-US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PROFESI</a:t>
                      </a:r>
                      <a:endParaRPr lang="en-US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KANTOR</a:t>
                      </a:r>
                      <a:endParaRPr lang="en-US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ALAMAT KANTOR</a:t>
                      </a:r>
                      <a:endParaRPr lang="en-US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TELP. KANTOR</a:t>
                      </a:r>
                      <a:endParaRPr lang="en-US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extLst>
                  <a:ext uri="{0D108BD9-81ED-4DB2-BD59-A6C34878D82A}">
                    <a16:rowId xmlns:a16="http://schemas.microsoft.com/office/drawing/2014/main" val="3680543540"/>
                  </a:ext>
                </a:extLst>
              </a:tr>
              <a:tr h="5356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Efraim Wombaibabo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Sekolah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SMK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Yapen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Ansus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843P+4RW,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Yapen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Barat,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Kepulauan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Yapen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Komplek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Teluk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Isumi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Bora Ansus,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Rosbori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Distrik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Windesi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Kepulauan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Yapen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Papua 98215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0813-4495-5960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Guru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extLst>
                  <a:ext uri="{0D108BD9-81ED-4DB2-BD59-A6C34878D82A}">
                    <a16:rowId xmlns:a16="http://schemas.microsoft.com/office/drawing/2014/main" val="2214146637"/>
                  </a:ext>
                </a:extLst>
              </a:tr>
              <a:tr h="512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Alexmus F. Abubar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Sekolah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SMK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Yapen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843P+4RW,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Yapen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Barat,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Kepulauan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Yapen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Komplek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Teluk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Isumi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Bora Ansus,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Rosbori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Distrik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Windesi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Kepulauan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Yapen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Papua 98216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0813-4495-5961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Guru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82248110230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extLst>
                  <a:ext uri="{0D108BD9-81ED-4DB2-BD59-A6C34878D82A}">
                    <a16:rowId xmlns:a16="http://schemas.microsoft.com/office/drawing/2014/main" val="450532377"/>
                  </a:ext>
                </a:extLst>
              </a:tr>
              <a:tr h="512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Mislina Aronggear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Sekolah SMK Perikanan Kep. Yapen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843P+4RW,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Yapen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Barat,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Kepulauan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Yapen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Komplek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Teluk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Isumi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Bora Ansus,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Rosbori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Distrik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Windesi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Kepulauan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Yapen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Papua 98217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0813-4495-5962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Guru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82248110231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extLst>
                  <a:ext uri="{0D108BD9-81ED-4DB2-BD59-A6C34878D82A}">
                    <a16:rowId xmlns:a16="http://schemas.microsoft.com/office/drawing/2014/main" val="1734738670"/>
                  </a:ext>
                </a:extLst>
              </a:tr>
              <a:tr h="512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Nela Fitria Ningsih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Sekolah SMK Perikanan Kep. Yapen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843P+4RW,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Yapen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Barat,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Kepulauan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Yapen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Komplek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Teluk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Isumi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Bora Ansus,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Rosbori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Distrik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Windesi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Kepulauan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Yapen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Papua 98218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0813-4495-5963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Guru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82248110232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extLst>
                  <a:ext uri="{0D108BD9-81ED-4DB2-BD59-A6C34878D82A}">
                    <a16:rowId xmlns:a16="http://schemas.microsoft.com/office/drawing/2014/main" val="848569173"/>
                  </a:ext>
                </a:extLst>
              </a:tr>
              <a:tr h="3098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Meiske Lestika Tomamba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Perikanan dan kelautan Kab. Fak-Fak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37FW+55M, jalan expo, Jl. Wagom, Wagom Utara, Distrik Fakfak, Kabupaten Fakfak, Papua Bar. 98614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0356‑411027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Prasarana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Tangkap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82248110233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extLst>
                  <a:ext uri="{0D108BD9-81ED-4DB2-BD59-A6C34878D82A}">
                    <a16:rowId xmlns:a16="http://schemas.microsoft.com/office/drawing/2014/main" val="1638882968"/>
                  </a:ext>
                </a:extLst>
              </a:tr>
              <a:tr h="4204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Marthin Leonard Yeuwun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Perikanan dan kelautan Kab. Mappi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C7RX+H5M, Obaa, Kecamatan Obaa, Kabupaten Mappi, Papua 99881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(0334) 881720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extLst>
                  <a:ext uri="{0D108BD9-81ED-4DB2-BD59-A6C34878D82A}">
                    <a16:rowId xmlns:a16="http://schemas.microsoft.com/office/drawing/2014/main" val="804925150"/>
                  </a:ext>
                </a:extLst>
              </a:tr>
              <a:tr h="2822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Nurul Khoiriyah Marsila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Perikanan dan kelautan Kab. Biak Numfor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R37J+JVX, Fandoi, Kec. Biak Kota, Kabupaten Biak Numfor, Papua 98111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81240391412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Prasarana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Budidaya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81240391412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extLst>
                  <a:ext uri="{0D108BD9-81ED-4DB2-BD59-A6C34878D82A}">
                    <a16:rowId xmlns:a16="http://schemas.microsoft.com/office/drawing/2014/main" val="805053211"/>
                  </a:ext>
                </a:extLst>
              </a:tr>
              <a:tr h="3225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 Ode Erlin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Balai Pelatihan dan Penyuluhan Ambon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75W9+2X5, JL. Marta Alfons, Poka, Kel Wainitu, Nusaniwe, Kel Wainitu, Kec. Nusaniwe, Kota Ambon, Maluku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 (0911) 322710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Penyuluh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 0812-7474-4745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extLst>
                  <a:ext uri="{0D108BD9-81ED-4DB2-BD59-A6C34878D82A}">
                    <a16:rowId xmlns:a16="http://schemas.microsoft.com/office/drawing/2014/main" val="522651973"/>
                  </a:ext>
                </a:extLst>
              </a:tr>
              <a:tr h="4204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Sava Umngelo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Pelabuhan Perikanan Pantai Kab. Sorong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V6CG+QG9, Unnamed Road, Katinim, Kec. Salawati, Kabupaten Sorong, Papua Bar. 98451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(0334) 881720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Prasarana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Tangkap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extLst>
                  <a:ext uri="{0D108BD9-81ED-4DB2-BD59-A6C34878D82A}">
                    <a16:rowId xmlns:a16="http://schemas.microsoft.com/office/drawing/2014/main" val="517632524"/>
                  </a:ext>
                </a:extLst>
              </a:tr>
              <a:tr h="4204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Ulfa Yulianti Gonibala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Kantor Dinas Pendidikan dan Kebudayaan Kab. Jayapura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FF2J+M63, Unnamed Road, Hinekombe, Kec. Sentani, Kabupaten Jayapura, Papua 99352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85254457126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Pendidikan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Menengah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0813 4455 7464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" marR="5760" marT="5760" marB="0" anchor="ctr"/>
                </a:tc>
                <a:extLst>
                  <a:ext uri="{0D108BD9-81ED-4DB2-BD59-A6C34878D82A}">
                    <a16:rowId xmlns:a16="http://schemas.microsoft.com/office/drawing/2014/main" val="2983698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70843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8;p10">
            <a:extLst>
              <a:ext uri="{FF2B5EF4-FFF2-40B4-BE49-F238E27FC236}">
                <a16:creationId xmlns:a16="http://schemas.microsoft.com/office/drawing/2014/main" id="{56A34DE5-6DE1-C4D0-A6CB-925EAF415F05}"/>
              </a:ext>
            </a:extLst>
          </p:cNvPr>
          <p:cNvSpPr txBox="1"/>
          <p:nvPr/>
        </p:nvSpPr>
        <p:spPr>
          <a:xfrm>
            <a:off x="1981200" y="91953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</a:t>
            </a:r>
            <a:r>
              <a:rPr lang="en-US" sz="20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LULUSAN</a:t>
            </a: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ASN/TNI/POLRI/PEMERINTAHAN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E8E8F0D-1AE7-3E61-83CD-47B34DB8C3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478158"/>
              </p:ext>
            </p:extLst>
          </p:nvPr>
        </p:nvGraphicFramePr>
        <p:xfrm>
          <a:off x="228600" y="914400"/>
          <a:ext cx="11658601" cy="5428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770">
                  <a:extLst>
                    <a:ext uri="{9D8B030D-6E8A-4147-A177-3AD203B41FA5}">
                      <a16:colId xmlns:a16="http://schemas.microsoft.com/office/drawing/2014/main" val="4091321993"/>
                    </a:ext>
                  </a:extLst>
                </a:gridCol>
                <a:gridCol w="1584422">
                  <a:extLst>
                    <a:ext uri="{9D8B030D-6E8A-4147-A177-3AD203B41FA5}">
                      <a16:colId xmlns:a16="http://schemas.microsoft.com/office/drawing/2014/main" val="3872149092"/>
                    </a:ext>
                  </a:extLst>
                </a:gridCol>
                <a:gridCol w="785973">
                  <a:extLst>
                    <a:ext uri="{9D8B030D-6E8A-4147-A177-3AD203B41FA5}">
                      <a16:colId xmlns:a16="http://schemas.microsoft.com/office/drawing/2014/main" val="2689732836"/>
                    </a:ext>
                  </a:extLst>
                </a:gridCol>
                <a:gridCol w="589480">
                  <a:extLst>
                    <a:ext uri="{9D8B030D-6E8A-4147-A177-3AD203B41FA5}">
                      <a16:colId xmlns:a16="http://schemas.microsoft.com/office/drawing/2014/main" val="2517645429"/>
                    </a:ext>
                  </a:extLst>
                </a:gridCol>
                <a:gridCol w="2095927">
                  <a:extLst>
                    <a:ext uri="{9D8B030D-6E8A-4147-A177-3AD203B41FA5}">
                      <a16:colId xmlns:a16="http://schemas.microsoft.com/office/drawing/2014/main" val="4285053719"/>
                    </a:ext>
                  </a:extLst>
                </a:gridCol>
                <a:gridCol w="2507629">
                  <a:extLst>
                    <a:ext uri="{9D8B030D-6E8A-4147-A177-3AD203B41FA5}">
                      <a16:colId xmlns:a16="http://schemas.microsoft.com/office/drawing/2014/main" val="1451046853"/>
                    </a:ext>
                  </a:extLst>
                </a:gridCol>
                <a:gridCol w="1172722">
                  <a:extLst>
                    <a:ext uri="{9D8B030D-6E8A-4147-A177-3AD203B41FA5}">
                      <a16:colId xmlns:a16="http://schemas.microsoft.com/office/drawing/2014/main" val="2781506853"/>
                    </a:ext>
                  </a:extLst>
                </a:gridCol>
                <a:gridCol w="1347383">
                  <a:extLst>
                    <a:ext uri="{9D8B030D-6E8A-4147-A177-3AD203B41FA5}">
                      <a16:colId xmlns:a16="http://schemas.microsoft.com/office/drawing/2014/main" val="632068599"/>
                    </a:ext>
                  </a:extLst>
                </a:gridCol>
                <a:gridCol w="1135295">
                  <a:extLst>
                    <a:ext uri="{9D8B030D-6E8A-4147-A177-3AD203B41FA5}">
                      <a16:colId xmlns:a16="http://schemas.microsoft.com/office/drawing/2014/main" val="456756834"/>
                    </a:ext>
                  </a:extLst>
                </a:gridCol>
              </a:tblGrid>
              <a:tr h="2871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LULUSAN</a:t>
                      </a:r>
                      <a:endParaRPr lang="en-US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PROFESI</a:t>
                      </a:r>
                      <a:endParaRPr lang="en-US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KANTOR</a:t>
                      </a:r>
                      <a:endParaRPr lang="en-US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ALAMAT KANTOR</a:t>
                      </a:r>
                      <a:endParaRPr lang="en-US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TELP. KANTOR</a:t>
                      </a:r>
                      <a:endParaRPr lang="en-US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extLst>
                  <a:ext uri="{0D108BD9-81ED-4DB2-BD59-A6C34878D82A}">
                    <a16:rowId xmlns:a16="http://schemas.microsoft.com/office/drawing/2014/main" val="2436986124"/>
                  </a:ext>
                </a:extLst>
              </a:tr>
              <a:tr h="5563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Andi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Dwi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Nur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Cahya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Perikanan dan kelautan Kab. Manokwari Selatan</a:t>
                      </a:r>
                      <a:endParaRPr lang="fi-FI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43P7+R43, Jalan Percetakan Negara, Sanggeng, Kec. Manokwari Bar., Kabupaten Manokwari, Papua Bar. 98312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0813-4495-5960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extLst>
                  <a:ext uri="{0D108BD9-81ED-4DB2-BD59-A6C34878D82A}">
                    <a16:rowId xmlns:a16="http://schemas.microsoft.com/office/drawing/2014/main" val="600377225"/>
                  </a:ext>
                </a:extLst>
              </a:tr>
              <a:tr h="5323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Nelvi Novisa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Sekolah SMK Perikanan Kep. Yapen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843P+4RW,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Yapen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Barat,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Kepulauan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Yapen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Komplek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Teluk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Isumi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Bora Ansus,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Rosbori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Distrik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Windesi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Kepulauan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Yapen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Papua 98216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0813-4495-5961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Prasarana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Tangkap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82248110230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extLst>
                  <a:ext uri="{0D108BD9-81ED-4DB2-BD59-A6C34878D82A}">
                    <a16:rowId xmlns:a16="http://schemas.microsoft.com/office/drawing/2014/main" val="1405387388"/>
                  </a:ext>
                </a:extLst>
              </a:tr>
              <a:tr h="3290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Samuel Alfian Silie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Perikanan dan kelautan Kab. Seram Bagian Barat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W6PJ+JXG, Jl.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Morekau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Piru,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Kec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Seram Bar.,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Seram Bagian Barat, Maluku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(0911) 346454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82248110231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extLst>
                  <a:ext uri="{0D108BD9-81ED-4DB2-BD59-A6C34878D82A}">
                    <a16:rowId xmlns:a16="http://schemas.microsoft.com/office/drawing/2014/main" val="1120480958"/>
                  </a:ext>
                </a:extLst>
              </a:tr>
              <a:tr h="5323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Trinovitasari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Sekolah SMK Perikanan Kep. Yapen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843P+4RW, Yapen Barat, Kepulauan Yapen, Komplek Teluk Isumi Bora Ansus, Rosbori, Distrik Windesi, Kabupaten Kepulauan Yapen, Papua 98218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0813-4495-5963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82248110232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extLst>
                  <a:ext uri="{0D108BD9-81ED-4DB2-BD59-A6C34878D82A}">
                    <a16:rowId xmlns:a16="http://schemas.microsoft.com/office/drawing/2014/main" val="2717479996"/>
                  </a:ext>
                </a:extLst>
              </a:tr>
              <a:tr h="3218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Winda Praselia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Perikanan dan kelautan Kab. Fak-Fak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37FW+55M, jalan expo, Jl. Wagom, Wagom Utara, Distrik Fakfak, Kabupaten Fakfak, Papua Bar. 98614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0356‑411027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Prasarana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Tangkap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82248110233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extLst>
                  <a:ext uri="{0D108BD9-81ED-4DB2-BD59-A6C34878D82A}">
                    <a16:rowId xmlns:a16="http://schemas.microsoft.com/office/drawing/2014/main" val="780391819"/>
                  </a:ext>
                </a:extLst>
              </a:tr>
              <a:tr h="4366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Dimyanto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Perikanan dan kelautan Kab. Mappi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C7RX+H5M, Obaa, Kecamatan Obaa, Kabupaten Mappi, Papua 99881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(0334) 881720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Prasarana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Tangkap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extLst>
                  <a:ext uri="{0D108BD9-81ED-4DB2-BD59-A6C34878D82A}">
                    <a16:rowId xmlns:a16="http://schemas.microsoft.com/office/drawing/2014/main" val="2493042954"/>
                  </a:ext>
                </a:extLst>
              </a:tr>
              <a:tr h="3218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Adrian Yan P. Aiboy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Perikanan dan kelautan Kab. Yapen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46FW+8W8, Warari, Kec. Yapen Sel., Kabupaten Kepulauan Yapen, Papua 98212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0823-9658-0811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Budidaya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81240391412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extLst>
                  <a:ext uri="{0D108BD9-81ED-4DB2-BD59-A6C34878D82A}">
                    <a16:rowId xmlns:a16="http://schemas.microsoft.com/office/drawing/2014/main" val="1802383362"/>
                  </a:ext>
                </a:extLst>
              </a:tr>
              <a:tr h="3349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Sachlan Ibrahim Musaad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Perikanan dan kelautan Kab. Fak-Fak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37FW+55M, jalan expo, Jl. Wagom, Wagom Utara, Distrik Fakfak, Kabupaten Fakfak, Papua Bar. 98614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0356‑411027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 0812-7474-4745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extLst>
                  <a:ext uri="{0D108BD9-81ED-4DB2-BD59-A6C34878D82A}">
                    <a16:rowId xmlns:a16="http://schemas.microsoft.com/office/drawing/2014/main" val="1229039081"/>
                  </a:ext>
                </a:extLst>
              </a:tr>
              <a:tr h="4366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Abdul Djalil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Perikanan dan kelautan Kab. Bintuni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Raya Bintuni, Bintuni, Papua, Indonesia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81248902236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extLst>
                  <a:ext uri="{0D108BD9-81ED-4DB2-BD59-A6C34878D82A}">
                    <a16:rowId xmlns:a16="http://schemas.microsoft.com/office/drawing/2014/main" val="890089964"/>
                  </a:ext>
                </a:extLst>
              </a:tr>
              <a:tr h="4366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Kristin Mega Puspita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Perikanan dan kelautan Kab. Bintuni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Raya Bintuni, Bintuni, Papua, Indonesia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81248902236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822 9408 2916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extLst>
                  <a:ext uri="{0D108BD9-81ED-4DB2-BD59-A6C34878D82A}">
                    <a16:rowId xmlns:a16="http://schemas.microsoft.com/office/drawing/2014/main" val="14872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1965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8;p10">
            <a:extLst>
              <a:ext uri="{FF2B5EF4-FFF2-40B4-BE49-F238E27FC236}">
                <a16:creationId xmlns:a16="http://schemas.microsoft.com/office/drawing/2014/main" id="{56A34DE5-6DE1-C4D0-A6CB-925EAF415F05}"/>
              </a:ext>
            </a:extLst>
          </p:cNvPr>
          <p:cNvSpPr txBox="1"/>
          <p:nvPr/>
        </p:nvSpPr>
        <p:spPr>
          <a:xfrm>
            <a:off x="1981200" y="91953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</a:t>
            </a:r>
            <a:r>
              <a:rPr lang="en-US" sz="20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LULUSAN</a:t>
            </a: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ASN/TNI/POLRI/PEMERINTAHAN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24EE17C-75B3-7F73-417B-21F5BB7F0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539268"/>
              </p:ext>
            </p:extLst>
          </p:nvPr>
        </p:nvGraphicFramePr>
        <p:xfrm>
          <a:off x="76200" y="914400"/>
          <a:ext cx="12039599" cy="5576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142">
                  <a:extLst>
                    <a:ext uri="{9D8B030D-6E8A-4147-A177-3AD203B41FA5}">
                      <a16:colId xmlns:a16="http://schemas.microsoft.com/office/drawing/2014/main" val="1263698348"/>
                    </a:ext>
                  </a:extLst>
                </a:gridCol>
                <a:gridCol w="1636200">
                  <a:extLst>
                    <a:ext uri="{9D8B030D-6E8A-4147-A177-3AD203B41FA5}">
                      <a16:colId xmlns:a16="http://schemas.microsoft.com/office/drawing/2014/main" val="1271287403"/>
                    </a:ext>
                  </a:extLst>
                </a:gridCol>
                <a:gridCol w="811658">
                  <a:extLst>
                    <a:ext uri="{9D8B030D-6E8A-4147-A177-3AD203B41FA5}">
                      <a16:colId xmlns:a16="http://schemas.microsoft.com/office/drawing/2014/main" val="2592322952"/>
                    </a:ext>
                  </a:extLst>
                </a:gridCol>
                <a:gridCol w="608744">
                  <a:extLst>
                    <a:ext uri="{9D8B030D-6E8A-4147-A177-3AD203B41FA5}">
                      <a16:colId xmlns:a16="http://schemas.microsoft.com/office/drawing/2014/main" val="1290016195"/>
                    </a:ext>
                  </a:extLst>
                </a:gridCol>
                <a:gridCol w="2164421">
                  <a:extLst>
                    <a:ext uri="{9D8B030D-6E8A-4147-A177-3AD203B41FA5}">
                      <a16:colId xmlns:a16="http://schemas.microsoft.com/office/drawing/2014/main" val="3183429523"/>
                    </a:ext>
                  </a:extLst>
                </a:gridCol>
                <a:gridCol w="2589577">
                  <a:extLst>
                    <a:ext uri="{9D8B030D-6E8A-4147-A177-3AD203B41FA5}">
                      <a16:colId xmlns:a16="http://schemas.microsoft.com/office/drawing/2014/main" val="873678821"/>
                    </a:ext>
                  </a:extLst>
                </a:gridCol>
                <a:gridCol w="1211046">
                  <a:extLst>
                    <a:ext uri="{9D8B030D-6E8A-4147-A177-3AD203B41FA5}">
                      <a16:colId xmlns:a16="http://schemas.microsoft.com/office/drawing/2014/main" val="1466958098"/>
                    </a:ext>
                  </a:extLst>
                </a:gridCol>
                <a:gridCol w="1391415">
                  <a:extLst>
                    <a:ext uri="{9D8B030D-6E8A-4147-A177-3AD203B41FA5}">
                      <a16:colId xmlns:a16="http://schemas.microsoft.com/office/drawing/2014/main" val="3254007306"/>
                    </a:ext>
                  </a:extLst>
                </a:gridCol>
                <a:gridCol w="1172396">
                  <a:extLst>
                    <a:ext uri="{9D8B030D-6E8A-4147-A177-3AD203B41FA5}">
                      <a16:colId xmlns:a16="http://schemas.microsoft.com/office/drawing/2014/main" val="413416729"/>
                    </a:ext>
                  </a:extLst>
                </a:gridCol>
              </a:tblGrid>
              <a:tr h="2871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LULUSAN</a:t>
                      </a:r>
                      <a:endParaRPr 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PROFESI</a:t>
                      </a:r>
                      <a:endParaRPr lang="en-US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KANTOR</a:t>
                      </a:r>
                      <a:endParaRPr lang="en-US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ALAMAT KANTOR</a:t>
                      </a:r>
                      <a:endParaRPr lang="en-US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TELP. KANTOR</a:t>
                      </a:r>
                      <a:endParaRPr lang="en-US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extLst>
                  <a:ext uri="{0D108BD9-81ED-4DB2-BD59-A6C34878D82A}">
                    <a16:rowId xmlns:a16="http://schemas.microsoft.com/office/drawing/2014/main" val="1346987366"/>
                  </a:ext>
                </a:extLst>
              </a:tr>
              <a:tr h="5563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Joni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Tanggulungan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Perikanan dan kelautan Kab. Manokwari Selatan</a:t>
                      </a:r>
                      <a:endParaRPr lang="fi-FI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43P7+R43, Jalan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Percetakan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Negara,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Sanggeng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Kec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Manokwari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Bar.,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Manokwari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Papua Bar. 98312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0813-4495-5960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extLst>
                  <a:ext uri="{0D108BD9-81ED-4DB2-BD59-A6C34878D82A}">
                    <a16:rowId xmlns:a16="http://schemas.microsoft.com/office/drawing/2014/main" val="2231836739"/>
                  </a:ext>
                </a:extLst>
              </a:tr>
              <a:tr h="5323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Absalon Rivedeso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Sekolah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SMK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Yapen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843P+4RW,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Yapen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Barat,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Kepulauan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Yapen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Komplek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Teluk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Isumi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Bora Ansus,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Rosbori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Distrik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Windesi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Kepulauan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Yapen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Papua 98216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0813-4495-5961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82248110230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extLst>
                  <a:ext uri="{0D108BD9-81ED-4DB2-BD59-A6C34878D82A}">
                    <a16:rowId xmlns:a16="http://schemas.microsoft.com/office/drawing/2014/main" val="4081351686"/>
                  </a:ext>
                </a:extLst>
              </a:tr>
              <a:tr h="3290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Irfan Pora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Perikanan dan kelautan Kab. Seram Bagian Barat</a:t>
                      </a:r>
                      <a:endParaRPr lang="sv-S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W6PJ+JXG, Jl. Morekau, Piru, Kec. Seram Bar., Kabupaten Seram Bagian Barat, Maluku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(0911) 346454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Prasarana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Tangkap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82248110231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extLst>
                  <a:ext uri="{0D108BD9-81ED-4DB2-BD59-A6C34878D82A}">
                    <a16:rowId xmlns:a16="http://schemas.microsoft.com/office/drawing/2014/main" val="1570219714"/>
                  </a:ext>
                </a:extLst>
              </a:tr>
              <a:tr h="5323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Luther Naftali Paa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Sekolah SMK Perikanan Kep. Yapen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843P+4RW, Yapen Barat, Kepulauan Yapen, Komplek Teluk Isumi Bora Ansus, Rosbori, Distrik Windesi, Kabupaten Kepulauan Yapen, Papua 98218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0813-4495-5963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Prasarana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Tangkap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82248110232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extLst>
                  <a:ext uri="{0D108BD9-81ED-4DB2-BD59-A6C34878D82A}">
                    <a16:rowId xmlns:a16="http://schemas.microsoft.com/office/drawing/2014/main" val="419632733"/>
                  </a:ext>
                </a:extLst>
              </a:tr>
              <a:tr h="3218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Reiner  S  Brabar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Perikanan dan kelautan Kab. Fak-Fak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37FW+55M,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jalan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expo, Jl.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Wagom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Wagom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Utara,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Distrik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Fakfak,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Fakfak, Papua Bar. 98614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0356‑411027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Prasarana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Tangkap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82248110233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extLst>
                  <a:ext uri="{0D108BD9-81ED-4DB2-BD59-A6C34878D82A}">
                    <a16:rowId xmlns:a16="http://schemas.microsoft.com/office/drawing/2014/main" val="4275465894"/>
                  </a:ext>
                </a:extLst>
              </a:tr>
              <a:tr h="4366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Ismail Iskandar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BNI cabang Merauke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Raya Mandala No. 72 Bambu Pemali, Mandala, Kec. Merauke, Kabupaten Merauke, Papua 99614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(0334) 881720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Prasarana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Tangkap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extLst>
                  <a:ext uri="{0D108BD9-81ED-4DB2-BD59-A6C34878D82A}">
                    <a16:rowId xmlns:a16="http://schemas.microsoft.com/office/drawing/2014/main" val="1783333585"/>
                  </a:ext>
                </a:extLst>
              </a:tr>
              <a:tr h="3218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Bahrun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BNI cabang Merauke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Raya Mandala No. 72 Bambu Pemali, Mandala, Kec. Merauke, Kabupaten Merauke, Papua 99615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 (0971) 321908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Prasarana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Budidaya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81240391412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extLst>
                  <a:ext uri="{0D108BD9-81ED-4DB2-BD59-A6C34878D82A}">
                    <a16:rowId xmlns:a16="http://schemas.microsoft.com/office/drawing/2014/main" val="3314217725"/>
                  </a:ext>
                </a:extLst>
              </a:tr>
              <a:tr h="3349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Fany Lodia Benamen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BNI cabang Sorong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Jend. A. Yani, Petak 3-4, Ruko Kuda Laut Ii, Klaligi, Distrik Sorong, Kota Sorong, Papua Bar. 98412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0356‑411027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Prasarana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Tangkap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 0812-7474-4745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extLst>
                  <a:ext uri="{0D108BD9-81ED-4DB2-BD59-A6C34878D82A}">
                    <a16:rowId xmlns:a16="http://schemas.microsoft.com/office/drawing/2014/main" val="3643913367"/>
                  </a:ext>
                </a:extLst>
              </a:tr>
              <a:tr h="4366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Kaharudin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BNI cabang Sorong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Jend. A. Yani, Petak 3-4, Ruko Kuda Laut Ii, Klaligi, Distrik Sorong, Kota Sorong, Papua Bar. 98413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81248902236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extLst>
                  <a:ext uri="{0D108BD9-81ED-4DB2-BD59-A6C34878D82A}">
                    <a16:rowId xmlns:a16="http://schemas.microsoft.com/office/drawing/2014/main" val="2143266242"/>
                  </a:ext>
                </a:extLst>
              </a:tr>
              <a:tr h="4366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Rusli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BNI cabang Sorong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Jend. A. Yani, Petak 3-4, Ruko Kuda Laut Ii, Klaligi, Distrik Sorong, Kota Sorong, Papua Bar. 98414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81248902236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822 9408 2916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extLst>
                  <a:ext uri="{0D108BD9-81ED-4DB2-BD59-A6C34878D82A}">
                    <a16:rowId xmlns:a16="http://schemas.microsoft.com/office/drawing/2014/main" val="2286037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38847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8;p10">
            <a:extLst>
              <a:ext uri="{FF2B5EF4-FFF2-40B4-BE49-F238E27FC236}">
                <a16:creationId xmlns:a16="http://schemas.microsoft.com/office/drawing/2014/main" id="{56A34DE5-6DE1-C4D0-A6CB-925EAF415F05}"/>
              </a:ext>
            </a:extLst>
          </p:cNvPr>
          <p:cNvSpPr txBox="1"/>
          <p:nvPr/>
        </p:nvSpPr>
        <p:spPr>
          <a:xfrm>
            <a:off x="1981200" y="91953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</a:t>
            </a:r>
            <a:r>
              <a:rPr lang="en-US" sz="20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LULUSAN</a:t>
            </a: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ASN/TNI/POLRI/PEMERINTAHAN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24EE17C-75B3-7F73-417B-21F5BB7F0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225846"/>
              </p:ext>
            </p:extLst>
          </p:nvPr>
        </p:nvGraphicFramePr>
        <p:xfrm>
          <a:off x="76200" y="914400"/>
          <a:ext cx="12039599" cy="5576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142">
                  <a:extLst>
                    <a:ext uri="{9D8B030D-6E8A-4147-A177-3AD203B41FA5}">
                      <a16:colId xmlns:a16="http://schemas.microsoft.com/office/drawing/2014/main" val="1263698348"/>
                    </a:ext>
                  </a:extLst>
                </a:gridCol>
                <a:gridCol w="1636200">
                  <a:extLst>
                    <a:ext uri="{9D8B030D-6E8A-4147-A177-3AD203B41FA5}">
                      <a16:colId xmlns:a16="http://schemas.microsoft.com/office/drawing/2014/main" val="1271287403"/>
                    </a:ext>
                  </a:extLst>
                </a:gridCol>
                <a:gridCol w="811658">
                  <a:extLst>
                    <a:ext uri="{9D8B030D-6E8A-4147-A177-3AD203B41FA5}">
                      <a16:colId xmlns:a16="http://schemas.microsoft.com/office/drawing/2014/main" val="2592322952"/>
                    </a:ext>
                  </a:extLst>
                </a:gridCol>
                <a:gridCol w="608744">
                  <a:extLst>
                    <a:ext uri="{9D8B030D-6E8A-4147-A177-3AD203B41FA5}">
                      <a16:colId xmlns:a16="http://schemas.microsoft.com/office/drawing/2014/main" val="1290016195"/>
                    </a:ext>
                  </a:extLst>
                </a:gridCol>
                <a:gridCol w="2164421">
                  <a:extLst>
                    <a:ext uri="{9D8B030D-6E8A-4147-A177-3AD203B41FA5}">
                      <a16:colId xmlns:a16="http://schemas.microsoft.com/office/drawing/2014/main" val="3183429523"/>
                    </a:ext>
                  </a:extLst>
                </a:gridCol>
                <a:gridCol w="2589577">
                  <a:extLst>
                    <a:ext uri="{9D8B030D-6E8A-4147-A177-3AD203B41FA5}">
                      <a16:colId xmlns:a16="http://schemas.microsoft.com/office/drawing/2014/main" val="873678821"/>
                    </a:ext>
                  </a:extLst>
                </a:gridCol>
                <a:gridCol w="1211046">
                  <a:extLst>
                    <a:ext uri="{9D8B030D-6E8A-4147-A177-3AD203B41FA5}">
                      <a16:colId xmlns:a16="http://schemas.microsoft.com/office/drawing/2014/main" val="1466958098"/>
                    </a:ext>
                  </a:extLst>
                </a:gridCol>
                <a:gridCol w="1391415">
                  <a:extLst>
                    <a:ext uri="{9D8B030D-6E8A-4147-A177-3AD203B41FA5}">
                      <a16:colId xmlns:a16="http://schemas.microsoft.com/office/drawing/2014/main" val="3254007306"/>
                    </a:ext>
                  </a:extLst>
                </a:gridCol>
                <a:gridCol w="1172396">
                  <a:extLst>
                    <a:ext uri="{9D8B030D-6E8A-4147-A177-3AD203B41FA5}">
                      <a16:colId xmlns:a16="http://schemas.microsoft.com/office/drawing/2014/main" val="413416729"/>
                    </a:ext>
                  </a:extLst>
                </a:gridCol>
              </a:tblGrid>
              <a:tr h="2871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LULUSAN</a:t>
                      </a:r>
                      <a:endParaRPr 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PROFESI</a:t>
                      </a:r>
                      <a:endParaRPr lang="en-US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KANTOR</a:t>
                      </a:r>
                      <a:endParaRPr lang="en-US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ALAMAT KANTOR</a:t>
                      </a:r>
                      <a:endParaRPr lang="en-US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TELP. KANTOR</a:t>
                      </a:r>
                      <a:endParaRPr lang="en-US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extLst>
                  <a:ext uri="{0D108BD9-81ED-4DB2-BD59-A6C34878D82A}">
                    <a16:rowId xmlns:a16="http://schemas.microsoft.com/office/drawing/2014/main" val="1346987366"/>
                  </a:ext>
                </a:extLst>
              </a:tr>
              <a:tr h="5563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Joni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Tanggulungan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Perikanan dan kelautan Kab. Manokwari Selatan</a:t>
                      </a:r>
                      <a:endParaRPr lang="fi-FI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43P7+R43, Jalan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Percetakan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Negara,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Sanggeng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Kec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Manokwari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Bar.,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Manokwari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Papua Bar. 98312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0813-4495-5960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extLst>
                  <a:ext uri="{0D108BD9-81ED-4DB2-BD59-A6C34878D82A}">
                    <a16:rowId xmlns:a16="http://schemas.microsoft.com/office/drawing/2014/main" val="2231836739"/>
                  </a:ext>
                </a:extLst>
              </a:tr>
              <a:tr h="5323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Absalon Rivedeso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Sekolah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SMK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Yapen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843P+4RW,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Yapen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Barat,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Kepulauan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Yapen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Komplek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Teluk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Isumi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Bora Ansus,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Rosbori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Distrik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Windesi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Kepulauan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Yapen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Papua 98216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0813-4495-5961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82248110230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extLst>
                  <a:ext uri="{0D108BD9-81ED-4DB2-BD59-A6C34878D82A}">
                    <a16:rowId xmlns:a16="http://schemas.microsoft.com/office/drawing/2014/main" val="4081351686"/>
                  </a:ext>
                </a:extLst>
              </a:tr>
              <a:tr h="3290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Irfan Pora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Perikanan dan kelautan Kab. Seram Bagian Barat</a:t>
                      </a:r>
                      <a:endParaRPr lang="sv-S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W6PJ+JXG, Jl. Morekau, Piru, Kec. Seram Bar., Kabupaten Seram Bagian Barat, Maluku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(0911) 346454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Prasarana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Tangkap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82248110231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extLst>
                  <a:ext uri="{0D108BD9-81ED-4DB2-BD59-A6C34878D82A}">
                    <a16:rowId xmlns:a16="http://schemas.microsoft.com/office/drawing/2014/main" val="1570219714"/>
                  </a:ext>
                </a:extLst>
              </a:tr>
              <a:tr h="5323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Luther Naftali Paa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Sekolah SMK Perikanan Kep. Yapen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843P+4RW, Yapen Barat, Kepulauan Yapen, Komplek Teluk Isumi Bora Ansus, Rosbori, Distrik Windesi, Kabupaten Kepulauan Yapen, Papua 98218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0813-4495-5963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Prasarana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Tangkap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82248110232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extLst>
                  <a:ext uri="{0D108BD9-81ED-4DB2-BD59-A6C34878D82A}">
                    <a16:rowId xmlns:a16="http://schemas.microsoft.com/office/drawing/2014/main" val="419632733"/>
                  </a:ext>
                </a:extLst>
              </a:tr>
              <a:tr h="3218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Reiner  S  Brabar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Perikanan dan kelautan Kab. Fak-Fak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37FW+55M,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jalan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expo, Jl.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Wagom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Wagom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Utara,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Distrik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Fakfak,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Fakfak, Papua Bar. 98614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0356‑411027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Prasarana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Tangkap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82248110233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extLst>
                  <a:ext uri="{0D108BD9-81ED-4DB2-BD59-A6C34878D82A}">
                    <a16:rowId xmlns:a16="http://schemas.microsoft.com/office/drawing/2014/main" val="4275465894"/>
                  </a:ext>
                </a:extLst>
              </a:tr>
              <a:tr h="4366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Ismail Iskandar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BNI cabang Merauke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Raya Mandala No. 72 Bambu Pemali, Mandala, Kec. Merauke, Kabupaten Merauke, Papua 99614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(0334) 881720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Prasarana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Tangkap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extLst>
                  <a:ext uri="{0D108BD9-81ED-4DB2-BD59-A6C34878D82A}">
                    <a16:rowId xmlns:a16="http://schemas.microsoft.com/office/drawing/2014/main" val="1783333585"/>
                  </a:ext>
                </a:extLst>
              </a:tr>
              <a:tr h="3218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Bahrun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BNI cabang Merauke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Raya Mandala No. 72 Bambu Pemali, Mandala, Kec. Merauke, Kabupaten Merauke, Papua 99615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 (0971) 321908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Prasarana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Budidaya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81240391412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extLst>
                  <a:ext uri="{0D108BD9-81ED-4DB2-BD59-A6C34878D82A}">
                    <a16:rowId xmlns:a16="http://schemas.microsoft.com/office/drawing/2014/main" val="3314217725"/>
                  </a:ext>
                </a:extLst>
              </a:tr>
              <a:tr h="3349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Fany Lodia Benamen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BNI cabang Sorong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Jend. A. Yani, Petak 3-4, Ruko Kuda Laut Ii, Klaligi, Distrik Sorong, Kota Sorong, Papua Bar. 98412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0356‑411027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Prasarana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Tangkap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 0812-7474-4745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extLst>
                  <a:ext uri="{0D108BD9-81ED-4DB2-BD59-A6C34878D82A}">
                    <a16:rowId xmlns:a16="http://schemas.microsoft.com/office/drawing/2014/main" val="3643913367"/>
                  </a:ext>
                </a:extLst>
              </a:tr>
              <a:tr h="4366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Kaharudin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BNI cabang Sorong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Jend. A. Yani, Petak 3-4, Ruko Kuda Laut Ii, Klaligi, Distrik Sorong, Kota Sorong, Papua Bar. 98413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81248902236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extLst>
                  <a:ext uri="{0D108BD9-81ED-4DB2-BD59-A6C34878D82A}">
                    <a16:rowId xmlns:a16="http://schemas.microsoft.com/office/drawing/2014/main" val="2143266242"/>
                  </a:ext>
                </a:extLst>
              </a:tr>
              <a:tr h="4366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Rusli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BNI cabang Sorong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Jend. A. Yani, Petak 3-4, Ruko Kuda Laut Ii, Klaligi, Distrik Sorong, Kota Sorong, Papua Bar. 98414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81248902236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822 9408 2916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extLst>
                  <a:ext uri="{0D108BD9-81ED-4DB2-BD59-A6C34878D82A}">
                    <a16:rowId xmlns:a16="http://schemas.microsoft.com/office/drawing/2014/main" val="2286037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42724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8;p10">
            <a:extLst>
              <a:ext uri="{FF2B5EF4-FFF2-40B4-BE49-F238E27FC236}">
                <a16:creationId xmlns:a16="http://schemas.microsoft.com/office/drawing/2014/main" id="{56A34DE5-6DE1-C4D0-A6CB-925EAF415F05}"/>
              </a:ext>
            </a:extLst>
          </p:cNvPr>
          <p:cNvSpPr txBox="1"/>
          <p:nvPr/>
        </p:nvSpPr>
        <p:spPr>
          <a:xfrm>
            <a:off x="1981200" y="91953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</a:t>
            </a:r>
            <a:r>
              <a:rPr lang="en-US" sz="20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LULUSAN</a:t>
            </a: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ASN/TNI/POLRI/PEMERINTAHAN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3A2E45E-F2F1-7002-D282-EA3F7321F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655893"/>
              </p:ext>
            </p:extLst>
          </p:nvPr>
        </p:nvGraphicFramePr>
        <p:xfrm>
          <a:off x="228600" y="990600"/>
          <a:ext cx="11658602" cy="5504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9770">
                  <a:extLst>
                    <a:ext uri="{9D8B030D-6E8A-4147-A177-3AD203B41FA5}">
                      <a16:colId xmlns:a16="http://schemas.microsoft.com/office/drawing/2014/main" val="2989315317"/>
                    </a:ext>
                  </a:extLst>
                </a:gridCol>
                <a:gridCol w="1584422">
                  <a:extLst>
                    <a:ext uri="{9D8B030D-6E8A-4147-A177-3AD203B41FA5}">
                      <a16:colId xmlns:a16="http://schemas.microsoft.com/office/drawing/2014/main" val="861950399"/>
                    </a:ext>
                  </a:extLst>
                </a:gridCol>
                <a:gridCol w="785974">
                  <a:extLst>
                    <a:ext uri="{9D8B030D-6E8A-4147-A177-3AD203B41FA5}">
                      <a16:colId xmlns:a16="http://schemas.microsoft.com/office/drawing/2014/main" val="4222838320"/>
                    </a:ext>
                  </a:extLst>
                </a:gridCol>
                <a:gridCol w="589480">
                  <a:extLst>
                    <a:ext uri="{9D8B030D-6E8A-4147-A177-3AD203B41FA5}">
                      <a16:colId xmlns:a16="http://schemas.microsoft.com/office/drawing/2014/main" val="1607718921"/>
                    </a:ext>
                  </a:extLst>
                </a:gridCol>
                <a:gridCol w="2095928">
                  <a:extLst>
                    <a:ext uri="{9D8B030D-6E8A-4147-A177-3AD203B41FA5}">
                      <a16:colId xmlns:a16="http://schemas.microsoft.com/office/drawing/2014/main" val="2672165723"/>
                    </a:ext>
                  </a:extLst>
                </a:gridCol>
                <a:gridCol w="2507629">
                  <a:extLst>
                    <a:ext uri="{9D8B030D-6E8A-4147-A177-3AD203B41FA5}">
                      <a16:colId xmlns:a16="http://schemas.microsoft.com/office/drawing/2014/main" val="1242823331"/>
                    </a:ext>
                  </a:extLst>
                </a:gridCol>
                <a:gridCol w="1172722">
                  <a:extLst>
                    <a:ext uri="{9D8B030D-6E8A-4147-A177-3AD203B41FA5}">
                      <a16:colId xmlns:a16="http://schemas.microsoft.com/office/drawing/2014/main" val="2148623800"/>
                    </a:ext>
                  </a:extLst>
                </a:gridCol>
                <a:gridCol w="1347383">
                  <a:extLst>
                    <a:ext uri="{9D8B030D-6E8A-4147-A177-3AD203B41FA5}">
                      <a16:colId xmlns:a16="http://schemas.microsoft.com/office/drawing/2014/main" val="1775399909"/>
                    </a:ext>
                  </a:extLst>
                </a:gridCol>
                <a:gridCol w="1135294">
                  <a:extLst>
                    <a:ext uri="{9D8B030D-6E8A-4147-A177-3AD203B41FA5}">
                      <a16:colId xmlns:a16="http://schemas.microsoft.com/office/drawing/2014/main" val="622247528"/>
                    </a:ext>
                  </a:extLst>
                </a:gridCol>
              </a:tblGrid>
              <a:tr h="2994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LULUSAN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PROFESI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KANTOR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ALAMAT KANTOR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TELP. KANTOR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624108"/>
                  </a:ext>
                </a:extLst>
              </a:tr>
              <a:tr h="5800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Johosua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Roni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Rifaldo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Ginuny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Kodam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XVII /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Cenderawasih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CMXP+CP9,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polimak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IV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atas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Ardipura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Distrik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Jayapura Selatan, Kota Jayapura, Papua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0813-4495-5960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extLst>
                  <a:ext uri="{0D108BD9-81ED-4DB2-BD59-A6C34878D82A}">
                    <a16:rowId xmlns:a16="http://schemas.microsoft.com/office/drawing/2014/main" val="2783801723"/>
                  </a:ext>
                </a:extLst>
              </a:tr>
              <a:tr h="4116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Nugraha Setiawan Panjaitan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Kodam XVII / Cenderawasih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CMXP+CP9,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polimak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IV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atas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Ardipura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Distrik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Jayapura Selatan, Kota Jayapura, Papua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0813-4495-5961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82248110230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extLst>
                  <a:ext uri="{0D108BD9-81ED-4DB2-BD59-A6C34878D82A}">
                    <a16:rowId xmlns:a16="http://schemas.microsoft.com/office/drawing/2014/main" val="3878822559"/>
                  </a:ext>
                </a:extLst>
              </a:tr>
              <a:tr h="3430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Aswar Anas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Pertamina Cabang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47F2+744, Jl. Ahmad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Yani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Kp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Baru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Distrik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Sorong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Kota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Sorong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Papua Bar. 98411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(0911) 346454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82248110231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extLst>
                  <a:ext uri="{0D108BD9-81ED-4DB2-BD59-A6C34878D82A}">
                    <a16:rowId xmlns:a16="http://schemas.microsoft.com/office/drawing/2014/main" val="1608084314"/>
                  </a:ext>
                </a:extLst>
              </a:tr>
              <a:tr h="505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Samuel A. Maran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PLN Biak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R36V+H2H, Jl. Yos. Sudarso, Mandala, Kec. Biak Kota, Kabupaten Biak Numfor, Papua 98118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0981 - 21775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0981 - 21775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extLst>
                  <a:ext uri="{0D108BD9-81ED-4DB2-BD59-A6C34878D82A}">
                    <a16:rowId xmlns:a16="http://schemas.microsoft.com/office/drawing/2014/main" val="3573311838"/>
                  </a:ext>
                </a:extLst>
              </a:tr>
              <a:tr h="3355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Kaharudin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Perikanan dan kelautan Kab. Fak-Fak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37FW+55M, jalan expo, Jl. Wagom, Wagom Utara, Distrik Fakfak, Kabupaten Fakfak, Papua Bar. 98614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0356‑411027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Prasarana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Tangkap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82248110233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extLst>
                  <a:ext uri="{0D108BD9-81ED-4DB2-BD59-A6C34878D82A}">
                    <a16:rowId xmlns:a16="http://schemas.microsoft.com/office/drawing/2014/main" val="473921567"/>
                  </a:ext>
                </a:extLst>
              </a:tr>
              <a:tr h="4553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Rusli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BNI cabang Merauke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Raya Mandala No. 72 Bambu Pemali, Mandala, Kec. Merauke, Kabupaten Merauke, Papua 99614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(0334) 881720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Prasarana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Tangkap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extLst>
                  <a:ext uri="{0D108BD9-81ED-4DB2-BD59-A6C34878D82A}">
                    <a16:rowId xmlns:a16="http://schemas.microsoft.com/office/drawing/2014/main" val="559662532"/>
                  </a:ext>
                </a:extLst>
              </a:tr>
              <a:tr h="3355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Kaharuddin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BNI cabang Merauke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Raya Mandala No. 72 Bambu Pemali, Mandala, Kec. Merauke, Kabupaten Merauke, Papua 99615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 (0971) 321908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Prasarana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Budidaya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81240391412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extLst>
                  <a:ext uri="{0D108BD9-81ED-4DB2-BD59-A6C34878D82A}">
                    <a16:rowId xmlns:a16="http://schemas.microsoft.com/office/drawing/2014/main" val="4133758529"/>
                  </a:ext>
                </a:extLst>
              </a:tr>
              <a:tr h="3493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Dwi Rizky Rahmawati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BNI cabang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Jend. A. Yani, Petak 3-4, Ruko Kuda Laut Ii, Klaligi, Distrik Sorong, Kota Sorong, Papua Bar. 98412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0356‑411027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 0812-7474-4745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extLst>
                  <a:ext uri="{0D108BD9-81ED-4DB2-BD59-A6C34878D82A}">
                    <a16:rowId xmlns:a16="http://schemas.microsoft.com/office/drawing/2014/main" val="840374120"/>
                  </a:ext>
                </a:extLst>
              </a:tr>
              <a:tr h="4553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Laurensius Daniel Taa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BRI cabang Merauke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Raya Mandala No.67, Mandala, Kec. Merauke, Kabupaten Merauke, Papua 99614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(0971) 323660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(0971) 323660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extLst>
                  <a:ext uri="{0D108BD9-81ED-4DB2-BD59-A6C34878D82A}">
                    <a16:rowId xmlns:a16="http://schemas.microsoft.com/office/drawing/2014/main" val="3507424366"/>
                  </a:ext>
                </a:extLst>
              </a:tr>
              <a:tr h="4553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Rusli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BNI cabang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Jend. A. Yani, Petak 3-4, Ruko Kuda Laut Ii, Klaligi, Distrik Sorong, Kota Sorong, Papua Bar. 98414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81248902236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822 9408 2916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8" marR="6238" marT="6238" marB="0" anchor="ctr"/>
                </a:tc>
                <a:extLst>
                  <a:ext uri="{0D108BD9-81ED-4DB2-BD59-A6C34878D82A}">
                    <a16:rowId xmlns:a16="http://schemas.microsoft.com/office/drawing/2014/main" val="2722313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91507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8;p10">
            <a:extLst>
              <a:ext uri="{FF2B5EF4-FFF2-40B4-BE49-F238E27FC236}">
                <a16:creationId xmlns:a16="http://schemas.microsoft.com/office/drawing/2014/main" id="{56A34DE5-6DE1-C4D0-A6CB-925EAF415F05}"/>
              </a:ext>
            </a:extLst>
          </p:cNvPr>
          <p:cNvSpPr txBox="1"/>
          <p:nvPr/>
        </p:nvSpPr>
        <p:spPr>
          <a:xfrm>
            <a:off x="1981200" y="91953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</a:t>
            </a:r>
            <a:r>
              <a:rPr lang="en-US" sz="20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LULUSAN</a:t>
            </a: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ASN/TNI/POLRI/PEMERINTAHAN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7301AA3-3053-567F-E404-4ED64C37B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221402"/>
              </p:ext>
            </p:extLst>
          </p:nvPr>
        </p:nvGraphicFramePr>
        <p:xfrm>
          <a:off x="152400" y="914400"/>
          <a:ext cx="11887200" cy="5443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8393">
                  <a:extLst>
                    <a:ext uri="{9D8B030D-6E8A-4147-A177-3AD203B41FA5}">
                      <a16:colId xmlns:a16="http://schemas.microsoft.com/office/drawing/2014/main" val="364602278"/>
                    </a:ext>
                  </a:extLst>
                </a:gridCol>
                <a:gridCol w="1615489">
                  <a:extLst>
                    <a:ext uri="{9D8B030D-6E8A-4147-A177-3AD203B41FA5}">
                      <a16:colId xmlns:a16="http://schemas.microsoft.com/office/drawing/2014/main" val="193389823"/>
                    </a:ext>
                  </a:extLst>
                </a:gridCol>
                <a:gridCol w="801384">
                  <a:extLst>
                    <a:ext uri="{9D8B030D-6E8A-4147-A177-3AD203B41FA5}">
                      <a16:colId xmlns:a16="http://schemas.microsoft.com/office/drawing/2014/main" val="109488555"/>
                    </a:ext>
                  </a:extLst>
                </a:gridCol>
                <a:gridCol w="601038">
                  <a:extLst>
                    <a:ext uri="{9D8B030D-6E8A-4147-A177-3AD203B41FA5}">
                      <a16:colId xmlns:a16="http://schemas.microsoft.com/office/drawing/2014/main" val="768147796"/>
                    </a:ext>
                  </a:extLst>
                </a:gridCol>
                <a:gridCol w="2137024">
                  <a:extLst>
                    <a:ext uri="{9D8B030D-6E8A-4147-A177-3AD203B41FA5}">
                      <a16:colId xmlns:a16="http://schemas.microsoft.com/office/drawing/2014/main" val="2499227413"/>
                    </a:ext>
                  </a:extLst>
                </a:gridCol>
                <a:gridCol w="2556798">
                  <a:extLst>
                    <a:ext uri="{9D8B030D-6E8A-4147-A177-3AD203B41FA5}">
                      <a16:colId xmlns:a16="http://schemas.microsoft.com/office/drawing/2014/main" val="2158088502"/>
                    </a:ext>
                  </a:extLst>
                </a:gridCol>
                <a:gridCol w="1195716">
                  <a:extLst>
                    <a:ext uri="{9D8B030D-6E8A-4147-A177-3AD203B41FA5}">
                      <a16:colId xmlns:a16="http://schemas.microsoft.com/office/drawing/2014/main" val="455208385"/>
                    </a:ext>
                  </a:extLst>
                </a:gridCol>
                <a:gridCol w="1373802">
                  <a:extLst>
                    <a:ext uri="{9D8B030D-6E8A-4147-A177-3AD203B41FA5}">
                      <a16:colId xmlns:a16="http://schemas.microsoft.com/office/drawing/2014/main" val="3698993544"/>
                    </a:ext>
                  </a:extLst>
                </a:gridCol>
                <a:gridCol w="1157556">
                  <a:extLst>
                    <a:ext uri="{9D8B030D-6E8A-4147-A177-3AD203B41FA5}">
                      <a16:colId xmlns:a16="http://schemas.microsoft.com/office/drawing/2014/main" val="2425451658"/>
                    </a:ext>
                  </a:extLst>
                </a:gridCol>
              </a:tblGrid>
              <a:tr h="3074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KANTOR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ALAMAT KANTOR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TELP. KANTOR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103349869"/>
                  </a:ext>
                </a:extLst>
              </a:tr>
              <a:tr h="421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Zein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Rokhman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Fadli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 Cabang ternate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CMXP+CP9, polimak IV atas, Ardipura, Distrik Jayapura Selatan, Kota Jayapura, Papua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0813-4495-5960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3299073961"/>
                  </a:ext>
                </a:extLst>
              </a:tr>
              <a:tr h="421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Maiko Pieter Sukan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Bank Papua Cabang Biak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CMXP+CP9,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polimak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IV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atas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Ardipura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Distrik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Jayapura Selatan, Kota Jayapura, Papua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0813-4495-5961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82248110230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1688022277"/>
                  </a:ext>
                </a:extLst>
              </a:tr>
              <a:tr h="421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Antonius S. Sanda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Bank Papua Cabang Fak-Fak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47F2+744, Jl. Ahmad Yani, Kp. Baru, Distrik Sorong, Kota Sorong, Papua Bar. 98411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(0911) 346454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82248110231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3798468075"/>
                  </a:ext>
                </a:extLst>
              </a:tr>
              <a:tr h="421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 M Situmorang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 Cabang ternate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R36V+H2H, Jl. Yos. Sudarso, Mandala, Kec. Biak Kota, Kabupaten Biak Numfor, Papua 98118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0981 - 21775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0981 - 21775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2084097118"/>
                  </a:ext>
                </a:extLst>
              </a:tr>
              <a:tr h="421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Ronald Otniel Bleskadit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Bank Papua Cabang Manokwari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37FW+55M, jalan expo, Jl. Wagom, Wagom Utara, Distrik Fakfak, Kabupaten Fakfak, Papua Bar. 98614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0356‑411027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Prasarana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Tangkap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82248110233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2181438649"/>
                  </a:ext>
                </a:extLst>
              </a:tr>
              <a:tr h="421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Riyanto Karapa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BNI cabang Merauke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Raya Mandala No. 72 Bambu Pemali, Mandala, Kec. Merauke, Kabupaten Merauke, Papua 99614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(0334) 881720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Prasarana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Tangkap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2991458606"/>
                  </a:ext>
                </a:extLst>
              </a:tr>
              <a:tr h="421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Samsir Muh. Saleh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BNI cabang Merauke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Raya Mandala No. 72 Bambu Pemali, Mandala, Kec. Merauke, Kabupaten Merauke, Papua 99615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 (0971) 321908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Prasarana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Budidaya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81240391412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1440764659"/>
                  </a:ext>
                </a:extLst>
              </a:tr>
              <a:tr h="421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Miftachul Choiriyah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BNI cabang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Jend. A. Yani, Petak 3-4, Ruko Kuda Laut Ii, Klaligi, Distrik Sorong, Kota Sorong, Papua Bar. 98412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0356‑411027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Prasarana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Tangkap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 0812-7474-4745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479513126"/>
                  </a:ext>
                </a:extLst>
              </a:tr>
              <a:tr h="421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 Marto Saragi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BRI cabang Merauke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Raya Mandala No.67, Mandala, Kec. Merauke, Kabupaten Merauke, Papua 99614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(0971) 323660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Prasarana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Tangkap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(0971) 323660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3653033542"/>
                  </a:ext>
                </a:extLst>
              </a:tr>
              <a:tr h="421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Herman A.Koreom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BNI cabang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Jend. A. Yani, Petak 3-4, Ruko Kuda Laut Ii, Klaligi, Distrik Sorong, Kota Sorong, Papua Bar. 98414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81248902236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822 9408 2916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4168699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8852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8;p10">
            <a:extLst>
              <a:ext uri="{FF2B5EF4-FFF2-40B4-BE49-F238E27FC236}">
                <a16:creationId xmlns:a16="http://schemas.microsoft.com/office/drawing/2014/main" id="{56A34DE5-6DE1-C4D0-A6CB-925EAF415F05}"/>
              </a:ext>
            </a:extLst>
          </p:cNvPr>
          <p:cNvSpPr txBox="1"/>
          <p:nvPr/>
        </p:nvSpPr>
        <p:spPr>
          <a:xfrm>
            <a:off x="1981200" y="91953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</a:t>
            </a:r>
            <a:r>
              <a:rPr lang="en-US" sz="20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LULUSAN</a:t>
            </a: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ASN/TNI/POLRI/PEMERINTAHAN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5928197-A269-8E71-AF54-94689D31EC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364280"/>
              </p:ext>
            </p:extLst>
          </p:nvPr>
        </p:nvGraphicFramePr>
        <p:xfrm>
          <a:off x="228600" y="990600"/>
          <a:ext cx="11734799" cy="52779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2644">
                  <a:extLst>
                    <a:ext uri="{9D8B030D-6E8A-4147-A177-3AD203B41FA5}">
                      <a16:colId xmlns:a16="http://schemas.microsoft.com/office/drawing/2014/main" val="1723089541"/>
                    </a:ext>
                  </a:extLst>
                </a:gridCol>
                <a:gridCol w="1594778">
                  <a:extLst>
                    <a:ext uri="{9D8B030D-6E8A-4147-A177-3AD203B41FA5}">
                      <a16:colId xmlns:a16="http://schemas.microsoft.com/office/drawing/2014/main" val="1698172340"/>
                    </a:ext>
                  </a:extLst>
                </a:gridCol>
                <a:gridCol w="791110">
                  <a:extLst>
                    <a:ext uri="{9D8B030D-6E8A-4147-A177-3AD203B41FA5}">
                      <a16:colId xmlns:a16="http://schemas.microsoft.com/office/drawing/2014/main" val="4054009051"/>
                    </a:ext>
                  </a:extLst>
                </a:gridCol>
                <a:gridCol w="593333">
                  <a:extLst>
                    <a:ext uri="{9D8B030D-6E8A-4147-A177-3AD203B41FA5}">
                      <a16:colId xmlns:a16="http://schemas.microsoft.com/office/drawing/2014/main" val="1897452879"/>
                    </a:ext>
                  </a:extLst>
                </a:gridCol>
                <a:gridCol w="2109627">
                  <a:extLst>
                    <a:ext uri="{9D8B030D-6E8A-4147-A177-3AD203B41FA5}">
                      <a16:colId xmlns:a16="http://schemas.microsoft.com/office/drawing/2014/main" val="1693981406"/>
                    </a:ext>
                  </a:extLst>
                </a:gridCol>
                <a:gridCol w="2524017">
                  <a:extLst>
                    <a:ext uri="{9D8B030D-6E8A-4147-A177-3AD203B41FA5}">
                      <a16:colId xmlns:a16="http://schemas.microsoft.com/office/drawing/2014/main" val="2392753439"/>
                    </a:ext>
                  </a:extLst>
                </a:gridCol>
                <a:gridCol w="1180386">
                  <a:extLst>
                    <a:ext uri="{9D8B030D-6E8A-4147-A177-3AD203B41FA5}">
                      <a16:colId xmlns:a16="http://schemas.microsoft.com/office/drawing/2014/main" val="977310917"/>
                    </a:ext>
                  </a:extLst>
                </a:gridCol>
                <a:gridCol w="1356189">
                  <a:extLst>
                    <a:ext uri="{9D8B030D-6E8A-4147-A177-3AD203B41FA5}">
                      <a16:colId xmlns:a16="http://schemas.microsoft.com/office/drawing/2014/main" val="1368823405"/>
                    </a:ext>
                  </a:extLst>
                </a:gridCol>
                <a:gridCol w="1142715">
                  <a:extLst>
                    <a:ext uri="{9D8B030D-6E8A-4147-A177-3AD203B41FA5}">
                      <a16:colId xmlns:a16="http://schemas.microsoft.com/office/drawing/2014/main" val="4239096206"/>
                    </a:ext>
                  </a:extLst>
                </a:gridCol>
              </a:tblGrid>
              <a:tr h="3169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KANTOR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ALAMAT KANTOR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TELP. KANTOR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extLst>
                  <a:ext uri="{0D108BD9-81ED-4DB2-BD59-A6C34878D82A}">
                    <a16:rowId xmlns:a16="http://schemas.microsoft.com/office/drawing/2014/main" val="2973570713"/>
                  </a:ext>
                </a:extLst>
              </a:tr>
              <a:tr h="294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Muhammad Yusran Arjuna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Kontrak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PSDKP Kendari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Samudera No.1, Puday, Kec. Abeli, Kota Kendari, Sulawesi Tenggara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0813-4495-5960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extLst>
                  <a:ext uri="{0D108BD9-81ED-4DB2-BD59-A6C34878D82A}">
                    <a16:rowId xmlns:a16="http://schemas.microsoft.com/office/drawing/2014/main" val="3536362839"/>
                  </a:ext>
                </a:extLst>
              </a:tr>
              <a:tr h="4349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Adolpus Tuturop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Kontrak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Perhubungan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Provinsi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Papua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Dr. Sam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Ratulangi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No.14,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Gurabesi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Kec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Jayapura Utara, Kota Jayapura, Papua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0813-4495-5961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82248110230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extLst>
                  <a:ext uri="{0D108BD9-81ED-4DB2-BD59-A6C34878D82A}">
                    <a16:rowId xmlns:a16="http://schemas.microsoft.com/office/drawing/2014/main" val="3514866322"/>
                  </a:ext>
                </a:extLst>
              </a:tr>
              <a:tr h="4349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Ardi B. Rahangmetan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Kontrak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Perhubungan Provinsi Papua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Dr. Sam Ratulangi No.14, Gurabesi, Kec. Jayapura Utara, Kota Jayapura, Papua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(0911) 346454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82248110231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extLst>
                  <a:ext uri="{0D108BD9-81ED-4DB2-BD59-A6C34878D82A}">
                    <a16:rowId xmlns:a16="http://schemas.microsoft.com/office/drawing/2014/main" val="2128200719"/>
                  </a:ext>
                </a:extLst>
              </a:tr>
              <a:tr h="4349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Ode Suhardin Mahdy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Kontrak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Perhubungan Provinsi Papua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Dr. Sam Ratulangi No.14, Gurabesi, Kec. Jayapura Utara, Kota Jayapura, Papua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0981 - 21775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0981 - 21775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extLst>
                  <a:ext uri="{0D108BD9-81ED-4DB2-BD59-A6C34878D82A}">
                    <a16:rowId xmlns:a16="http://schemas.microsoft.com/office/drawing/2014/main" val="3938678829"/>
                  </a:ext>
                </a:extLst>
              </a:tr>
              <a:tr h="4349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Alwi Ginuni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Perikanan dan kelautan Kab. Fak-Fak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37FW+55M, jalan expo, Jl. Wagom, Wagom Utara, Distrik Fakfak, Kabupaten Fakfak, Papua Bar. 98614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0356‑411027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82248110233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extLst>
                  <a:ext uri="{0D108BD9-81ED-4DB2-BD59-A6C34878D82A}">
                    <a16:rowId xmlns:a16="http://schemas.microsoft.com/office/drawing/2014/main" val="2264365521"/>
                  </a:ext>
                </a:extLst>
              </a:tr>
              <a:tr h="4349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Cristine Agofa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BNI cabang Merauke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Raya Mandala No. 72 Bambu Pemali, Mandala, Kec. Merauke, Kabupaten Merauke, Papua 99614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(0334) 881720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Prasarana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Tangkap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extLst>
                  <a:ext uri="{0D108BD9-81ED-4DB2-BD59-A6C34878D82A}">
                    <a16:rowId xmlns:a16="http://schemas.microsoft.com/office/drawing/2014/main" val="2905209810"/>
                  </a:ext>
                </a:extLst>
              </a:tr>
              <a:tr h="4349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Sumi Yanti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BNI cabang Merauke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Raya Mandala No. 72 Bambu Pemali, Mandala, Kec. Merauke, Kabupaten Merauke, Papua 99615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 (0971) 321908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Prasarana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Budidaya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81240391412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extLst>
                  <a:ext uri="{0D108BD9-81ED-4DB2-BD59-A6C34878D82A}">
                    <a16:rowId xmlns:a16="http://schemas.microsoft.com/office/drawing/2014/main" val="1339709716"/>
                  </a:ext>
                </a:extLst>
              </a:tr>
              <a:tr h="4349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Iren Inggabow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BNI cabang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Jend. A. Yani, Petak 3-4, Ruko Kuda Laut Ii, Klaligi, Distrik Sorong, Kota Sorong, Papua Bar. 98412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0356‑411027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Prasarana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Tangkap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 0812-7474-4745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extLst>
                  <a:ext uri="{0D108BD9-81ED-4DB2-BD59-A6C34878D82A}">
                    <a16:rowId xmlns:a16="http://schemas.microsoft.com/office/drawing/2014/main" val="3359778212"/>
                  </a:ext>
                </a:extLst>
              </a:tr>
              <a:tr h="4349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Muhammad Fajar Panuntun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BRI cabang Merauke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Raya Mandala No.67, Mandala, Kec. Merauke, Kabupaten Merauke, Papua 99614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(0971) 323660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Prasarana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Tangkap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(0971) 323660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extLst>
                  <a:ext uri="{0D108BD9-81ED-4DB2-BD59-A6C34878D82A}">
                    <a16:rowId xmlns:a16="http://schemas.microsoft.com/office/drawing/2014/main" val="2868120221"/>
                  </a:ext>
                </a:extLst>
              </a:tr>
              <a:tr h="4349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Muhammad Taqwa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BNI cabang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Jend. A. Yani, Petak 3-4, Ruko Kuda Laut Ii, Klaligi, Distrik Sorong, Kota Sorong, Papua Bar. 98414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81248902236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Prasarana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Tangkap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822 9408 2916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1" marR="7371" marT="7371" marB="0" anchor="ctr"/>
                </a:tc>
                <a:extLst>
                  <a:ext uri="{0D108BD9-81ED-4DB2-BD59-A6C34878D82A}">
                    <a16:rowId xmlns:a16="http://schemas.microsoft.com/office/drawing/2014/main" val="979779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562577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8;p10">
            <a:extLst>
              <a:ext uri="{FF2B5EF4-FFF2-40B4-BE49-F238E27FC236}">
                <a16:creationId xmlns:a16="http://schemas.microsoft.com/office/drawing/2014/main" id="{56A34DE5-6DE1-C4D0-A6CB-925EAF415F05}"/>
              </a:ext>
            </a:extLst>
          </p:cNvPr>
          <p:cNvSpPr txBox="1"/>
          <p:nvPr/>
        </p:nvSpPr>
        <p:spPr>
          <a:xfrm>
            <a:off x="1981200" y="91953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</a:t>
            </a:r>
            <a:r>
              <a:rPr lang="en-US" sz="20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LULUSAN</a:t>
            </a: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ASN/TNI/POLRI/PEMERINTAHAN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1BD16D4-390D-845C-B705-BF9E83D207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443598"/>
              </p:ext>
            </p:extLst>
          </p:nvPr>
        </p:nvGraphicFramePr>
        <p:xfrm>
          <a:off x="228600" y="990600"/>
          <a:ext cx="11811000" cy="5443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519">
                  <a:extLst>
                    <a:ext uri="{9D8B030D-6E8A-4147-A177-3AD203B41FA5}">
                      <a16:colId xmlns:a16="http://schemas.microsoft.com/office/drawing/2014/main" val="2435102605"/>
                    </a:ext>
                  </a:extLst>
                </a:gridCol>
                <a:gridCol w="1605134">
                  <a:extLst>
                    <a:ext uri="{9D8B030D-6E8A-4147-A177-3AD203B41FA5}">
                      <a16:colId xmlns:a16="http://schemas.microsoft.com/office/drawing/2014/main" val="1111867985"/>
                    </a:ext>
                  </a:extLst>
                </a:gridCol>
                <a:gridCol w="796247">
                  <a:extLst>
                    <a:ext uri="{9D8B030D-6E8A-4147-A177-3AD203B41FA5}">
                      <a16:colId xmlns:a16="http://schemas.microsoft.com/office/drawing/2014/main" val="3335170890"/>
                    </a:ext>
                  </a:extLst>
                </a:gridCol>
                <a:gridCol w="597185">
                  <a:extLst>
                    <a:ext uri="{9D8B030D-6E8A-4147-A177-3AD203B41FA5}">
                      <a16:colId xmlns:a16="http://schemas.microsoft.com/office/drawing/2014/main" val="2560333123"/>
                    </a:ext>
                  </a:extLst>
                </a:gridCol>
                <a:gridCol w="2123325">
                  <a:extLst>
                    <a:ext uri="{9D8B030D-6E8A-4147-A177-3AD203B41FA5}">
                      <a16:colId xmlns:a16="http://schemas.microsoft.com/office/drawing/2014/main" val="2666153188"/>
                    </a:ext>
                  </a:extLst>
                </a:gridCol>
                <a:gridCol w="2540408">
                  <a:extLst>
                    <a:ext uri="{9D8B030D-6E8A-4147-A177-3AD203B41FA5}">
                      <a16:colId xmlns:a16="http://schemas.microsoft.com/office/drawing/2014/main" val="806863886"/>
                    </a:ext>
                  </a:extLst>
                </a:gridCol>
                <a:gridCol w="1188051">
                  <a:extLst>
                    <a:ext uri="{9D8B030D-6E8A-4147-A177-3AD203B41FA5}">
                      <a16:colId xmlns:a16="http://schemas.microsoft.com/office/drawing/2014/main" val="4193814340"/>
                    </a:ext>
                  </a:extLst>
                </a:gridCol>
                <a:gridCol w="1364995">
                  <a:extLst>
                    <a:ext uri="{9D8B030D-6E8A-4147-A177-3AD203B41FA5}">
                      <a16:colId xmlns:a16="http://schemas.microsoft.com/office/drawing/2014/main" val="3620751889"/>
                    </a:ext>
                  </a:extLst>
                </a:gridCol>
                <a:gridCol w="1150136">
                  <a:extLst>
                    <a:ext uri="{9D8B030D-6E8A-4147-A177-3AD203B41FA5}">
                      <a16:colId xmlns:a16="http://schemas.microsoft.com/office/drawing/2014/main" val="1240072201"/>
                    </a:ext>
                  </a:extLst>
                </a:gridCol>
              </a:tblGrid>
              <a:tr h="3074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KANTOR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ALAMAT KANTOR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TELP. KANTOR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2880073816"/>
                  </a:ext>
                </a:extLst>
              </a:tr>
              <a:tr h="421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Sitti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Nani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Kamaruddin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Kontrak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Kelautan dan Perikanan Kab. Asmat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CMXP+CP9, polimak IV atas, Ardipura, Distrik Jayapura Selatan, Kota Jayapura, Papua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0813-4495-5960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1787802702"/>
                  </a:ext>
                </a:extLst>
              </a:tr>
              <a:tr h="421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Rusly Hassahatan Abisay Sora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Kontrak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Kementrian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Sosial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CMXP+CP9, polimak IV atas, Ardipura, Distrik Jayapura Selatan, Kota Jayapura, Papua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0813-4495-5961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82248110230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120118882"/>
                  </a:ext>
                </a:extLst>
              </a:tr>
              <a:tr h="421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Uchi Rahmadhani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Kontrak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Kelautan dan Perikanan Kab. Merauke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47F2+744, Jl. Ahmad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Yani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Kp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Baru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Distrik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Sorong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Kota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Sorong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Papua Bar. 98411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(0911) 346454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82248110231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1701427171"/>
                  </a:ext>
                </a:extLst>
              </a:tr>
              <a:tr h="421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Ely B. Yongkom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Kontrak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PSDKP Bitung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R36V+H2H, Jl.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Yos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Sudarso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Mandala,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Kec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Biak Kota,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Biak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Numfor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Papua 98118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0981 - 21775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0981 - 21775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717918546"/>
                  </a:ext>
                </a:extLst>
              </a:tr>
              <a:tr h="421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Hartono Rumada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Kontrak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Perhubungan Kab. Merauke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37FW+55M,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jalan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expo, Jl.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Wagom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Wagom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Utara,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Distrik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Fakfak,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Fakfak, Papua Bar. 98614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0356‑411027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82248110233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1871830458"/>
                  </a:ext>
                </a:extLst>
              </a:tr>
              <a:tr h="421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Herman Enro Yempormase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BNI cabang Merauke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Raya Mandala No. 72 Bambu Pemali, Mandala, Kec. Merauke, Kabupaten Merauke, Papua 99614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(0334) 881720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Teller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4049786526"/>
                  </a:ext>
                </a:extLst>
              </a:tr>
              <a:tr h="421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Ketut Widiasa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BNI cabang Merauke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Raya Mandala No. 72 Bambu Pemali, Mandala, Kec. Merauke, Kabupaten Merauke, Papua 99615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 (0971) 321908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Teller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81240391412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3650998087"/>
                  </a:ext>
                </a:extLst>
              </a:tr>
              <a:tr h="421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Panji Tomgola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BNI cabang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Jend. A. Yani, Petak 3-4, Ruko Kuda Laut Ii, Klaligi, Distrik Sorong, Kota Sorong, Papua Bar. 98412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0356‑411027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Teller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 0812-7474-4745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1208422093"/>
                  </a:ext>
                </a:extLst>
              </a:tr>
              <a:tr h="421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Adiytya Darmadi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BRI cabang Merauke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Raya Mandala No.67, Mandala, Kec. Merauke, Kabupaten Merauke, Papua 99614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(0971) 323660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Teller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(0971) 323660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1387427998"/>
                  </a:ext>
                </a:extLst>
              </a:tr>
              <a:tr h="421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Moh Abdul Latif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BNI cabang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Jend. A. Yani, Petak 3-4, Ruko Kuda Laut Ii, Klaligi, Distrik Sorong, Kota Sorong, Papua Bar. 98414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81248902236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Teller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822 9408 2916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156028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60691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8;p10">
            <a:extLst>
              <a:ext uri="{FF2B5EF4-FFF2-40B4-BE49-F238E27FC236}">
                <a16:creationId xmlns:a16="http://schemas.microsoft.com/office/drawing/2014/main" id="{56A34DE5-6DE1-C4D0-A6CB-925EAF415F05}"/>
              </a:ext>
            </a:extLst>
          </p:cNvPr>
          <p:cNvSpPr txBox="1"/>
          <p:nvPr/>
        </p:nvSpPr>
        <p:spPr>
          <a:xfrm>
            <a:off x="1981200" y="91953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</a:t>
            </a:r>
            <a:r>
              <a:rPr lang="en-US" sz="20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LULUSAN</a:t>
            </a: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ASN/TNI/POLRI/PEMERINTAHAN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F4D9FC8-FF39-59AA-AEF9-0C86E05D1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3662"/>
              </p:ext>
            </p:extLst>
          </p:nvPr>
        </p:nvGraphicFramePr>
        <p:xfrm>
          <a:off x="152400" y="799839"/>
          <a:ext cx="11887200" cy="5443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8393">
                  <a:extLst>
                    <a:ext uri="{9D8B030D-6E8A-4147-A177-3AD203B41FA5}">
                      <a16:colId xmlns:a16="http://schemas.microsoft.com/office/drawing/2014/main" val="126766800"/>
                    </a:ext>
                  </a:extLst>
                </a:gridCol>
                <a:gridCol w="1615489">
                  <a:extLst>
                    <a:ext uri="{9D8B030D-6E8A-4147-A177-3AD203B41FA5}">
                      <a16:colId xmlns:a16="http://schemas.microsoft.com/office/drawing/2014/main" val="1068877436"/>
                    </a:ext>
                  </a:extLst>
                </a:gridCol>
                <a:gridCol w="801384">
                  <a:extLst>
                    <a:ext uri="{9D8B030D-6E8A-4147-A177-3AD203B41FA5}">
                      <a16:colId xmlns:a16="http://schemas.microsoft.com/office/drawing/2014/main" val="2336284695"/>
                    </a:ext>
                  </a:extLst>
                </a:gridCol>
                <a:gridCol w="601038">
                  <a:extLst>
                    <a:ext uri="{9D8B030D-6E8A-4147-A177-3AD203B41FA5}">
                      <a16:colId xmlns:a16="http://schemas.microsoft.com/office/drawing/2014/main" val="3281445960"/>
                    </a:ext>
                  </a:extLst>
                </a:gridCol>
                <a:gridCol w="2137024">
                  <a:extLst>
                    <a:ext uri="{9D8B030D-6E8A-4147-A177-3AD203B41FA5}">
                      <a16:colId xmlns:a16="http://schemas.microsoft.com/office/drawing/2014/main" val="925182746"/>
                    </a:ext>
                  </a:extLst>
                </a:gridCol>
                <a:gridCol w="2556798">
                  <a:extLst>
                    <a:ext uri="{9D8B030D-6E8A-4147-A177-3AD203B41FA5}">
                      <a16:colId xmlns:a16="http://schemas.microsoft.com/office/drawing/2014/main" val="186572616"/>
                    </a:ext>
                  </a:extLst>
                </a:gridCol>
                <a:gridCol w="1195716">
                  <a:extLst>
                    <a:ext uri="{9D8B030D-6E8A-4147-A177-3AD203B41FA5}">
                      <a16:colId xmlns:a16="http://schemas.microsoft.com/office/drawing/2014/main" val="3403691970"/>
                    </a:ext>
                  </a:extLst>
                </a:gridCol>
                <a:gridCol w="1373802">
                  <a:extLst>
                    <a:ext uri="{9D8B030D-6E8A-4147-A177-3AD203B41FA5}">
                      <a16:colId xmlns:a16="http://schemas.microsoft.com/office/drawing/2014/main" val="1666895213"/>
                    </a:ext>
                  </a:extLst>
                </a:gridCol>
                <a:gridCol w="1157556">
                  <a:extLst>
                    <a:ext uri="{9D8B030D-6E8A-4147-A177-3AD203B41FA5}">
                      <a16:colId xmlns:a16="http://schemas.microsoft.com/office/drawing/2014/main" val="3446720710"/>
                    </a:ext>
                  </a:extLst>
                </a:gridCol>
              </a:tblGrid>
              <a:tr h="3074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KANTOR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ALAMAT KANTOR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TELP. KANTOR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2831230984"/>
                  </a:ext>
                </a:extLst>
              </a:tr>
              <a:tr h="421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Soleman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Rahalus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BRI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cabang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Nabire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CMXP+CP9, polimak IV atas, Ardipura, Distrik Jayapura Selatan, Kota Jayapura, Papua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0813-4495-5960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 Service (CS)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2019208611"/>
                  </a:ext>
                </a:extLst>
              </a:tr>
              <a:tr h="421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 Ode Astina 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BRI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cabang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Asmat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CMXP+CP9, polimak IV atas, Ardipura, Distrik Jayapura Selatan, Kota Jayapura, Papua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0813-4495-5961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 Service (CS)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82248110230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984995636"/>
                  </a:ext>
                </a:extLst>
              </a:tr>
              <a:tr h="421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Frengki Psewor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Pertamina Cabang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47F2+744, Jl. Ahmad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Yani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Kp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Baru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Distrik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Sorong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Kota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Sorong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Papua Bar. 98411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(0911) 346454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82248110231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3915015237"/>
                  </a:ext>
                </a:extLst>
              </a:tr>
              <a:tr h="421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Adnan Alfahri Musaad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PLN Biak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R36V+H2H, Jl.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Yos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Sudarso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Mandala,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Kec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Biak Kota,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Biak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Numfor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Papua 98118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0981 - 21775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0981 - 21775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3468280757"/>
                  </a:ext>
                </a:extLst>
              </a:tr>
              <a:tr h="421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Jojor Gultom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Perikanan dan kelautan Kab. Fak-Fak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37FW+55M, jalan expo, Jl. Wagom, Wagom Utara, Distrik Fakfak, Kabupaten Fakfak, Papua Bar. 98614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0356‑411027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82248110233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2770969479"/>
                  </a:ext>
                </a:extLst>
              </a:tr>
              <a:tr h="421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Irwanto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BNI cabang Merauke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Raya Mandala No. 72 Bambu Pemali, Mandala, Kec. Merauke, Kabupaten Merauke, Papua 99614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(0334) 881720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 Service (CS)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3025292816"/>
                  </a:ext>
                </a:extLst>
              </a:tr>
              <a:tr h="421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Muhammad Teguh Suryadi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BNI cabang Merauke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Raya Mandala No. 72 Bambu Pemali, Mandala, Kec. Merauke, Kabupaten Merauke, Papua 99615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 (0971) 321908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 Service (CS)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81240391412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2379471436"/>
                  </a:ext>
                </a:extLst>
              </a:tr>
              <a:tr h="421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Sahrul Gunawan E.W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BNI cabang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Jend. A. Yani, Petak 3-4, Ruko Kuda Laut Ii, Klaligi, Distrik Sorong, Kota Sorong, Papua Bar. 98412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0356‑411027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 Service (CS)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 0812-7474-4745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1617760068"/>
                  </a:ext>
                </a:extLst>
              </a:tr>
              <a:tr h="421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Dedi Dores Bate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BRI cabang Merauke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Raya Mandala No.67, Mandala, Kec. Merauke, Kabupaten Merauke, Papua 99614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(0971) 323660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 Service (CS)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(0971) 323660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4117484456"/>
                  </a:ext>
                </a:extLst>
              </a:tr>
              <a:tr h="421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Amrin Husin Hasibuan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BNI cabang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Jend. A. Yani, Petak 3-4, Ruko Kuda Laut Ii, Klaligi, Distrik Sorong, Kota Sorong, Papua Bar. 98414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81248902236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 Service (CS)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822 9408 2916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286272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65292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8;p10">
            <a:extLst>
              <a:ext uri="{FF2B5EF4-FFF2-40B4-BE49-F238E27FC236}">
                <a16:creationId xmlns:a16="http://schemas.microsoft.com/office/drawing/2014/main" id="{56A34DE5-6DE1-C4D0-A6CB-925EAF415F05}"/>
              </a:ext>
            </a:extLst>
          </p:cNvPr>
          <p:cNvSpPr txBox="1"/>
          <p:nvPr/>
        </p:nvSpPr>
        <p:spPr>
          <a:xfrm>
            <a:off x="1981200" y="91953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</a:t>
            </a:r>
            <a:r>
              <a:rPr lang="en-US" sz="20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LULUSAN</a:t>
            </a: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ASN/TNI/POLRI/PEMERINTAHAN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B8C2DBE-E918-EE4F-1698-900CA124C5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150959"/>
              </p:ext>
            </p:extLst>
          </p:nvPr>
        </p:nvGraphicFramePr>
        <p:xfrm>
          <a:off x="152400" y="799839"/>
          <a:ext cx="11734801" cy="5443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2645">
                  <a:extLst>
                    <a:ext uri="{9D8B030D-6E8A-4147-A177-3AD203B41FA5}">
                      <a16:colId xmlns:a16="http://schemas.microsoft.com/office/drawing/2014/main" val="1859870281"/>
                    </a:ext>
                  </a:extLst>
                </a:gridCol>
                <a:gridCol w="1594778">
                  <a:extLst>
                    <a:ext uri="{9D8B030D-6E8A-4147-A177-3AD203B41FA5}">
                      <a16:colId xmlns:a16="http://schemas.microsoft.com/office/drawing/2014/main" val="1301711377"/>
                    </a:ext>
                  </a:extLst>
                </a:gridCol>
                <a:gridCol w="791110">
                  <a:extLst>
                    <a:ext uri="{9D8B030D-6E8A-4147-A177-3AD203B41FA5}">
                      <a16:colId xmlns:a16="http://schemas.microsoft.com/office/drawing/2014/main" val="4213482578"/>
                    </a:ext>
                  </a:extLst>
                </a:gridCol>
                <a:gridCol w="593333">
                  <a:extLst>
                    <a:ext uri="{9D8B030D-6E8A-4147-A177-3AD203B41FA5}">
                      <a16:colId xmlns:a16="http://schemas.microsoft.com/office/drawing/2014/main" val="1721181094"/>
                    </a:ext>
                  </a:extLst>
                </a:gridCol>
                <a:gridCol w="2109627">
                  <a:extLst>
                    <a:ext uri="{9D8B030D-6E8A-4147-A177-3AD203B41FA5}">
                      <a16:colId xmlns:a16="http://schemas.microsoft.com/office/drawing/2014/main" val="3673365718"/>
                    </a:ext>
                  </a:extLst>
                </a:gridCol>
                <a:gridCol w="2524018">
                  <a:extLst>
                    <a:ext uri="{9D8B030D-6E8A-4147-A177-3AD203B41FA5}">
                      <a16:colId xmlns:a16="http://schemas.microsoft.com/office/drawing/2014/main" val="1560971649"/>
                    </a:ext>
                  </a:extLst>
                </a:gridCol>
                <a:gridCol w="1180386">
                  <a:extLst>
                    <a:ext uri="{9D8B030D-6E8A-4147-A177-3AD203B41FA5}">
                      <a16:colId xmlns:a16="http://schemas.microsoft.com/office/drawing/2014/main" val="1013305302"/>
                    </a:ext>
                  </a:extLst>
                </a:gridCol>
                <a:gridCol w="1356189">
                  <a:extLst>
                    <a:ext uri="{9D8B030D-6E8A-4147-A177-3AD203B41FA5}">
                      <a16:colId xmlns:a16="http://schemas.microsoft.com/office/drawing/2014/main" val="4109376848"/>
                    </a:ext>
                  </a:extLst>
                </a:gridCol>
                <a:gridCol w="1142715">
                  <a:extLst>
                    <a:ext uri="{9D8B030D-6E8A-4147-A177-3AD203B41FA5}">
                      <a16:colId xmlns:a16="http://schemas.microsoft.com/office/drawing/2014/main" val="2537251358"/>
                    </a:ext>
                  </a:extLst>
                </a:gridCol>
              </a:tblGrid>
              <a:tr h="3074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PROFESI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KANTOR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ALAMAT KANTOR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TELP. KANTOR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1125019951"/>
                  </a:ext>
                </a:extLst>
              </a:tr>
              <a:tr h="421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Ferdianto Budiman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Kontrak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Kelautan dan Perikanan Kab. Mappi Papua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CMXP+CP9, polimak IV atas, Ardipura, Distrik Jayapura Selatan, Kota Jayapura, Papua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0813-4495-5960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2793725719"/>
                  </a:ext>
                </a:extLst>
              </a:tr>
              <a:tr h="421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Rahman Tuahan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Kontrak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Kelautan dan Perikanan Kab. Mappi Papua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CMXP+CP9, polimak IV atas, Ardipura, Distrik Jayapura Selatan, Kota Jayapura, Papua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0813-4495-5961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82248110230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2869466301"/>
                  </a:ext>
                </a:extLst>
              </a:tr>
              <a:tr h="421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Asroni Enggal Aksono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Kontrak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Kelautan dan Perikanan Kab. Mappi Papua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47F2+744, Jl. Ahmad Yani, Kp. Baru, Distrik Sorong, Kota Sorong, Papua Bar. 98411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(0911) 346454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82248110231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2684266753"/>
                  </a:ext>
                </a:extLst>
              </a:tr>
              <a:tr h="421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Topan A Sirait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PLN Biak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R36V+H2H, Jl.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Yos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Sudarso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Mandala,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Kec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Biak Kota,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Biak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Numfor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Papua 98118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0981 - 21775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0981 - 21775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1516622059"/>
                  </a:ext>
                </a:extLst>
              </a:tr>
              <a:tr h="421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Loid Piterson Taime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Kontrak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Perikanan dan kelautan Kab. Fak-Fak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37FW+55M,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jalan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expo, Jl.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Wagom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Wagom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Utara,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Distrik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Fakfak,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Fakfak, Papua Bar. 98614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0356‑411027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 Prasarana Perikanan Tangkap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82248110233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2854140807"/>
                  </a:ext>
                </a:extLst>
              </a:tr>
              <a:tr h="421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Darius Hiluka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BNI cabang Merauke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Raya Mandala No. 72 Bambu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Pemali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Mandala,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Kec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Merauke,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Merauke, Papua 99614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(0334) 881720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 Service (CS)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0821 9408 2916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1400444188"/>
                  </a:ext>
                </a:extLst>
              </a:tr>
              <a:tr h="421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Justus Navtali Unemor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BNI cabang Merauke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Raya Mandala No. 72 Bambu Pemali, Mandala, Kec. Merauke, Kabupaten Merauke, Papua 99615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 (0971) 321908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 Service (CS)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81240391412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630883465"/>
                  </a:ext>
                </a:extLst>
              </a:tr>
              <a:tr h="421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L. M Irfan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BNI cabang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Jend. A. Yani, Petak 3-4, Ruko Kuda Laut Ii, Klaligi, Distrik Sorong, Kota Sorong, Papua Bar. 98412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0356‑411027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 Service (CS)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 0812-7474-4745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545065962"/>
                  </a:ext>
                </a:extLst>
              </a:tr>
              <a:tr h="421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Maju Ristua Situmorang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BRI cabang Merauke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Raya Mandala No.67, Mandala, Kec. Merauke, Kabupaten Merauke, Papua 99614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(0971) 323660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 Service (CS)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(0971) 323660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2722165435"/>
                  </a:ext>
                </a:extLst>
              </a:tr>
              <a:tr h="421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Antonius Resubun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BNI cabang Sorong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Jend. A. Yani, Petak 3-4, Ruko Kuda Laut Ii, Klaligi, Distrik Sorong, Kota Sorong, Papua Bar. 98414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81248902236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 Service (CS)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822 9408 2916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0" marR="7150" marT="7150" marB="0" anchor="ctr"/>
                </a:tc>
                <a:extLst>
                  <a:ext uri="{0D108BD9-81ED-4DB2-BD59-A6C34878D82A}">
                    <a16:rowId xmlns:a16="http://schemas.microsoft.com/office/drawing/2014/main" val="3739118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209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oogle Shape;122;p4">
            <a:extLst>
              <a:ext uri="{FF2B5EF4-FFF2-40B4-BE49-F238E27FC236}">
                <a16:creationId xmlns:a16="http://schemas.microsoft.com/office/drawing/2014/main" id="{827C4208-62F9-D8F7-CAC3-39898428DA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0369584"/>
              </p:ext>
            </p:extLst>
          </p:nvPr>
        </p:nvGraphicFramePr>
        <p:xfrm>
          <a:off x="228600" y="1066800"/>
          <a:ext cx="11734800" cy="4981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92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NO</a:t>
                      </a:r>
                      <a:endParaRPr sz="14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NAMA PERUSAHAAN</a:t>
                      </a:r>
                      <a:endParaRPr sz="14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ALAMAT PERUSAHAAN</a:t>
                      </a:r>
                      <a:endParaRPr sz="14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JENIS USAHA</a:t>
                      </a:r>
                      <a:endParaRPr sz="14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JUMLAH LULUSAN</a:t>
                      </a:r>
                      <a:endParaRPr sz="1400" dirty="0"/>
                    </a:p>
                  </a:txBody>
                  <a:tcPr marL="71800" marR="71800" marT="35900" marB="359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5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Rimba Perkasa Utama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Jl.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Danau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Toba No.19 A, Sungai Pinang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Luar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Kec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Samarinda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Kota, Kota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Samarinda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Kalimantan Timur 75242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Perdagangan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Alat-Alat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Pertanian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7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Samudra Indonesia Makassar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Sungai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Saddang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Lama No.82,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Maricaya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Kec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Makassar, Kota Makassar, Sulawesi Selatan 90143,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Pelayaran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2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Shafar Abadi Indonesia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Jl.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Patuha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Utara 4 No.5, RT.005/RW.015,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Kayuringin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Jaya,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Kec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Bekasi Sel., Kota Bks,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Jawa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Barat 17144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Pelayaran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Sumber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Alfaria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Trijaya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Bekasi,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id-ID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M5R3+CFC, Pasirsari, Cikarang Sel., Kabupaten Bekasi, Jawa Barat 17530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Distributor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738900"/>
                  </a:ext>
                </a:extLst>
              </a:tr>
              <a:tr h="3272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Sumber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Cipta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Multiniaga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Merauke,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nn-N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Jl. Ternate, RT.003/RW.01, Seringgu Jaya, Kec. Merauke, Kabupaten Merauke, Papua 99616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Pelayaran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4274911"/>
                  </a:ext>
                </a:extLst>
              </a:tr>
              <a:tr h="3272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Suri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Pemuka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Aquafit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Banyuwangi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Jl.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Gatot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Subroto 100,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Bulusan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Klatak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Lingkungan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Tj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Klatak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Kec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Banyuwangi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Banyuwangi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Jawa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Timur 68421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Budidaya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1601131"/>
                  </a:ext>
                </a:extLst>
              </a:tr>
              <a:tr h="3272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SWPI, Buru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5QG5+WRW, Tim.,,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Awunawai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Distrik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Yapen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Timur,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Kepulauan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Yapen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Papua 98252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Perdagangan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8583181"/>
                  </a:ext>
                </a:extLst>
              </a:tr>
              <a:tr h="3272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TLB Cabang Sorong,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Cakalang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Kampung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Kec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Sorong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Kota, Kota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Sorong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Pedangan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8616731"/>
                  </a:ext>
                </a:extLst>
              </a:tr>
              <a:tr h="3272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Top Ocean People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J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l.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Sumur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Batu Raya No.4, RT.4/RW.3,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Sumur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Batu,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Kec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Kemayoran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Kota Jakarta Pusat, Daerah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Khusus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Ibukota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Jakarta 10640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Pelaut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2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West Irian Fishing Industries,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 Udang No.1, Klademak, Kota Sorong,  Papua Barat 98411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225622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E15D2EC-5B83-285C-EBC4-916EF918D8C8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/>
              <a:t>Data </a:t>
            </a:r>
            <a:r>
              <a:rPr lang="en-US" sz="1600" i="1" dirty="0" err="1"/>
              <a:t>Rekapitulasi</a:t>
            </a:r>
            <a:r>
              <a:rPr lang="en-US" sz="1600" i="1" dirty="0"/>
              <a:t> Perusahaan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sp>
        <p:nvSpPr>
          <p:cNvPr id="10" name="Google Shape;178;p10">
            <a:extLst>
              <a:ext uri="{FF2B5EF4-FFF2-40B4-BE49-F238E27FC236}">
                <a16:creationId xmlns:a16="http://schemas.microsoft.com/office/drawing/2014/main" id="{007CEED2-9C6E-D909-2989-F72EAC5F3FB2}"/>
              </a:ext>
            </a:extLst>
          </p:cNvPr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REKAPITULASI SEBARAN LULUSAN DI INDUSTRI (DALAM NEGERI)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57517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8;p10">
            <a:extLst>
              <a:ext uri="{FF2B5EF4-FFF2-40B4-BE49-F238E27FC236}">
                <a16:creationId xmlns:a16="http://schemas.microsoft.com/office/drawing/2014/main" id="{56A34DE5-6DE1-C4D0-A6CB-925EAF415F05}"/>
              </a:ext>
            </a:extLst>
          </p:cNvPr>
          <p:cNvSpPr txBox="1"/>
          <p:nvPr/>
        </p:nvSpPr>
        <p:spPr>
          <a:xfrm>
            <a:off x="1981200" y="91953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</a:t>
            </a:r>
            <a:r>
              <a:rPr lang="en-US" sz="20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LULUSAN</a:t>
            </a: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ASN/TNI/POLRI/PEMERINTAHAN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3EA0797-FE80-F7B6-E8F2-FDBAECE69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078599"/>
              </p:ext>
            </p:extLst>
          </p:nvPr>
        </p:nvGraphicFramePr>
        <p:xfrm>
          <a:off x="34636" y="1143000"/>
          <a:ext cx="10972801" cy="1905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901">
                  <a:extLst>
                    <a:ext uri="{9D8B030D-6E8A-4147-A177-3AD203B41FA5}">
                      <a16:colId xmlns:a16="http://schemas.microsoft.com/office/drawing/2014/main" val="534445907"/>
                    </a:ext>
                  </a:extLst>
                </a:gridCol>
                <a:gridCol w="1491221">
                  <a:extLst>
                    <a:ext uri="{9D8B030D-6E8A-4147-A177-3AD203B41FA5}">
                      <a16:colId xmlns:a16="http://schemas.microsoft.com/office/drawing/2014/main" val="63460937"/>
                    </a:ext>
                  </a:extLst>
                </a:gridCol>
                <a:gridCol w="739739">
                  <a:extLst>
                    <a:ext uri="{9D8B030D-6E8A-4147-A177-3AD203B41FA5}">
                      <a16:colId xmlns:a16="http://schemas.microsoft.com/office/drawing/2014/main" val="957761007"/>
                    </a:ext>
                  </a:extLst>
                </a:gridCol>
                <a:gridCol w="554805">
                  <a:extLst>
                    <a:ext uri="{9D8B030D-6E8A-4147-A177-3AD203B41FA5}">
                      <a16:colId xmlns:a16="http://schemas.microsoft.com/office/drawing/2014/main" val="1938715493"/>
                    </a:ext>
                  </a:extLst>
                </a:gridCol>
                <a:gridCol w="1972638">
                  <a:extLst>
                    <a:ext uri="{9D8B030D-6E8A-4147-A177-3AD203B41FA5}">
                      <a16:colId xmlns:a16="http://schemas.microsoft.com/office/drawing/2014/main" val="1232043764"/>
                    </a:ext>
                  </a:extLst>
                </a:gridCol>
                <a:gridCol w="2360121">
                  <a:extLst>
                    <a:ext uri="{9D8B030D-6E8A-4147-A177-3AD203B41FA5}">
                      <a16:colId xmlns:a16="http://schemas.microsoft.com/office/drawing/2014/main" val="272581019"/>
                    </a:ext>
                  </a:extLst>
                </a:gridCol>
                <a:gridCol w="1103738">
                  <a:extLst>
                    <a:ext uri="{9D8B030D-6E8A-4147-A177-3AD203B41FA5}">
                      <a16:colId xmlns:a16="http://schemas.microsoft.com/office/drawing/2014/main" val="2727800032"/>
                    </a:ext>
                  </a:extLst>
                </a:gridCol>
                <a:gridCol w="1268125">
                  <a:extLst>
                    <a:ext uri="{9D8B030D-6E8A-4147-A177-3AD203B41FA5}">
                      <a16:colId xmlns:a16="http://schemas.microsoft.com/office/drawing/2014/main" val="3529936880"/>
                    </a:ext>
                  </a:extLst>
                </a:gridCol>
                <a:gridCol w="1068513">
                  <a:extLst>
                    <a:ext uri="{9D8B030D-6E8A-4147-A177-3AD203B41FA5}">
                      <a16:colId xmlns:a16="http://schemas.microsoft.com/office/drawing/2014/main" val="2298458582"/>
                    </a:ext>
                  </a:extLst>
                </a:gridCol>
              </a:tblGrid>
              <a:tr h="5087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1" marR="8811" marT="88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NAMA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1" marR="8811" marT="88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TAHUN LULUSAN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1" marR="8811" marT="88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PROFESI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1" marR="8811" marT="88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NAMA KANTOR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1" marR="8811" marT="88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ALAMAT KANTOR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1" marR="8811" marT="88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NO TELP. KANTOR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1" marR="8811" marT="88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JABATAN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1" marR="8811" marT="88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NO. HP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1" marR="8811" marT="8811" marB="0" anchor="ctr"/>
                </a:tc>
                <a:extLst>
                  <a:ext uri="{0D108BD9-81ED-4DB2-BD59-A6C34878D82A}">
                    <a16:rowId xmlns:a16="http://schemas.microsoft.com/office/drawing/2014/main" val="2537215987"/>
                  </a:ext>
                </a:extLst>
              </a:tr>
              <a:tr h="6981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141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1" marR="8811" marT="881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Sasmito A. Wibowo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2017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 err="1">
                          <a:effectLst/>
                        </a:rPr>
                        <a:t>Pendamping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Desa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Dinas </a:t>
                      </a:r>
                      <a:r>
                        <a:rPr lang="en-US" sz="1000" u="none" strike="noStrike" dirty="0" err="1">
                          <a:effectLst/>
                        </a:rPr>
                        <a:t>Sosial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Provinsi</a:t>
                      </a:r>
                      <a:r>
                        <a:rPr lang="en-US" sz="1000" u="none" strike="noStrike" dirty="0">
                          <a:effectLst/>
                        </a:rPr>
                        <a:t> Papua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Jl. </a:t>
                      </a:r>
                      <a:r>
                        <a:rPr lang="en-US" sz="1000" u="none" strike="noStrike" dirty="0" err="1">
                          <a:effectLst/>
                        </a:rPr>
                        <a:t>Tanjung</a:t>
                      </a:r>
                      <a:r>
                        <a:rPr lang="en-US" sz="1000" u="none" strike="noStrike" dirty="0">
                          <a:effectLst/>
                        </a:rPr>
                        <a:t> Ria Base G Jayapura Papua 99771, </a:t>
                      </a:r>
                      <a:r>
                        <a:rPr lang="en-US" sz="1000" u="none" strike="noStrike" dirty="0" err="1">
                          <a:effectLst/>
                        </a:rPr>
                        <a:t>Tanjung</a:t>
                      </a:r>
                      <a:r>
                        <a:rPr lang="en-US" sz="1000" u="none" strike="noStrike" dirty="0">
                          <a:effectLst/>
                        </a:rPr>
                        <a:t> Ria, Jayapura Utara, Jayapura City, Papua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 (0967) 541932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 err="1">
                          <a:effectLst/>
                        </a:rPr>
                        <a:t>Pendamping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Desa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0821 9408 2916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ctr"/>
                </a:tc>
                <a:extLst>
                  <a:ext uri="{0D108BD9-81ED-4DB2-BD59-A6C34878D82A}">
                    <a16:rowId xmlns:a16="http://schemas.microsoft.com/office/drawing/2014/main" val="3345160014"/>
                  </a:ext>
                </a:extLst>
              </a:tr>
              <a:tr h="6981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1" marR="8811" marT="881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Domi Karno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2017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Pendamping Desa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Dinas Sosial Provinsi Papua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</a:rPr>
                        <a:t>Jl. Tanjung Ria Base G Jayapura Papua 99771, Tanjung Ria, Jayapura Utara, Jayapura City, Papua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 (0967) 541932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 err="1">
                          <a:effectLst/>
                        </a:rPr>
                        <a:t>Pendamping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Desa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82248110230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1" marR="8811" marT="8811" marB="0" anchor="ctr"/>
                </a:tc>
                <a:extLst>
                  <a:ext uri="{0D108BD9-81ED-4DB2-BD59-A6C34878D82A}">
                    <a16:rowId xmlns:a16="http://schemas.microsoft.com/office/drawing/2014/main" val="3897178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183340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F5FF0C-5A05-1806-432A-F0F9B3545BA2}"/>
              </a:ext>
            </a:extLst>
          </p:cNvPr>
          <p:cNvSpPr/>
          <p:nvPr/>
        </p:nvSpPr>
        <p:spPr>
          <a:xfrm>
            <a:off x="1905000" y="0"/>
            <a:ext cx="10287000" cy="1066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178;p10">
            <a:extLst>
              <a:ext uri="{FF2B5EF4-FFF2-40B4-BE49-F238E27FC236}">
                <a16:creationId xmlns:a16="http://schemas.microsoft.com/office/drawing/2014/main" id="{00D6D881-7DF6-10E4-3C0E-4274733F4A4C}"/>
              </a:ext>
            </a:extLst>
          </p:cNvPr>
          <p:cNvSpPr txBox="1"/>
          <p:nvPr/>
        </p:nvSpPr>
        <p:spPr>
          <a:xfrm>
            <a:off x="2103763" y="239856"/>
            <a:ext cx="96012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ASN/TNI/POLRI/PEMERINTAHAN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4" name="Dodecagon 3">
            <a:extLst>
              <a:ext uri="{FF2B5EF4-FFF2-40B4-BE49-F238E27FC236}">
                <a16:creationId xmlns:a16="http://schemas.microsoft.com/office/drawing/2014/main" id="{CF84C92D-8144-EED4-D8C1-2E333C277B96}"/>
              </a:ext>
            </a:extLst>
          </p:cNvPr>
          <p:cNvSpPr/>
          <p:nvPr/>
        </p:nvSpPr>
        <p:spPr>
          <a:xfrm>
            <a:off x="9144000" y="119928"/>
            <a:ext cx="3048000" cy="826944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SLIDE EKSTRA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1A4B8A1-5672-2679-00A7-F4323867E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568596"/>
              </p:ext>
            </p:extLst>
          </p:nvPr>
        </p:nvGraphicFramePr>
        <p:xfrm>
          <a:off x="76200" y="1066800"/>
          <a:ext cx="12039600" cy="5105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326">
                  <a:extLst>
                    <a:ext uri="{9D8B030D-6E8A-4147-A177-3AD203B41FA5}">
                      <a16:colId xmlns:a16="http://schemas.microsoft.com/office/drawing/2014/main" val="1465919061"/>
                    </a:ext>
                  </a:extLst>
                </a:gridCol>
                <a:gridCol w="1380336">
                  <a:extLst>
                    <a:ext uri="{9D8B030D-6E8A-4147-A177-3AD203B41FA5}">
                      <a16:colId xmlns:a16="http://schemas.microsoft.com/office/drawing/2014/main" val="287899622"/>
                    </a:ext>
                  </a:extLst>
                </a:gridCol>
                <a:gridCol w="884831">
                  <a:extLst>
                    <a:ext uri="{9D8B030D-6E8A-4147-A177-3AD203B41FA5}">
                      <a16:colId xmlns:a16="http://schemas.microsoft.com/office/drawing/2014/main" val="97397078"/>
                    </a:ext>
                  </a:extLst>
                </a:gridCol>
                <a:gridCol w="769804">
                  <a:extLst>
                    <a:ext uri="{9D8B030D-6E8A-4147-A177-3AD203B41FA5}">
                      <a16:colId xmlns:a16="http://schemas.microsoft.com/office/drawing/2014/main" val="866235693"/>
                    </a:ext>
                  </a:extLst>
                </a:gridCol>
                <a:gridCol w="1887639">
                  <a:extLst>
                    <a:ext uri="{9D8B030D-6E8A-4147-A177-3AD203B41FA5}">
                      <a16:colId xmlns:a16="http://schemas.microsoft.com/office/drawing/2014/main" val="2245823304"/>
                    </a:ext>
                  </a:extLst>
                </a:gridCol>
                <a:gridCol w="2017414">
                  <a:extLst>
                    <a:ext uri="{9D8B030D-6E8A-4147-A177-3AD203B41FA5}">
                      <a16:colId xmlns:a16="http://schemas.microsoft.com/office/drawing/2014/main" val="3477376865"/>
                    </a:ext>
                  </a:extLst>
                </a:gridCol>
                <a:gridCol w="1513061">
                  <a:extLst>
                    <a:ext uri="{9D8B030D-6E8A-4147-A177-3AD203B41FA5}">
                      <a16:colId xmlns:a16="http://schemas.microsoft.com/office/drawing/2014/main" val="2978136941"/>
                    </a:ext>
                  </a:extLst>
                </a:gridCol>
                <a:gridCol w="1746066">
                  <a:extLst>
                    <a:ext uri="{9D8B030D-6E8A-4147-A177-3AD203B41FA5}">
                      <a16:colId xmlns:a16="http://schemas.microsoft.com/office/drawing/2014/main" val="1884486717"/>
                    </a:ext>
                  </a:extLst>
                </a:gridCol>
                <a:gridCol w="1451123">
                  <a:extLst>
                    <a:ext uri="{9D8B030D-6E8A-4147-A177-3AD203B41FA5}">
                      <a16:colId xmlns:a16="http://schemas.microsoft.com/office/drawing/2014/main" val="4234834019"/>
                    </a:ext>
                  </a:extLst>
                </a:gridCol>
              </a:tblGrid>
              <a:tr h="3677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LULUSAN</a:t>
                      </a:r>
                      <a:endParaRPr lang="en-US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PROFESI</a:t>
                      </a:r>
                      <a:endParaRPr lang="en-US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KANTOR</a:t>
                      </a:r>
                      <a:endParaRPr lang="en-US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ALAMAT KANTOR</a:t>
                      </a:r>
                      <a:endParaRPr lang="en-US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TELP. KANTOR</a:t>
                      </a:r>
                      <a:endParaRPr lang="en-US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extLst>
                  <a:ext uri="{0D108BD9-81ED-4DB2-BD59-A6C34878D82A}">
                    <a16:rowId xmlns:a16="http://schemas.microsoft.com/office/drawing/2014/main" val="3100821400"/>
                  </a:ext>
                </a:extLst>
              </a:tr>
              <a:tr h="5173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Bonadi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Pelabuhan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Sorong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V6FG+3J8, Katinim, Kec. Salawati, Kabupaten Sorong, Papua Bar. 98451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+62 852-5428-0229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Kepala PPI Kab Sorong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+62 852-5428-0229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extLst>
                  <a:ext uri="{0D108BD9-81ED-4DB2-BD59-A6C34878D82A}">
                    <a16:rowId xmlns:a16="http://schemas.microsoft.com/office/drawing/2014/main" val="881193134"/>
                  </a:ext>
                </a:extLst>
              </a:tr>
              <a:tr h="6157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Ferdinan Irianto Bata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Satuan Kerja Balai Konservasi Perairan Nasional Raja Ampat</a:t>
                      </a:r>
                      <a:endParaRPr lang="fi-FI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HR88+QJV,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Waisai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Kec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Waigeo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Sel.,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Raja Ampat, Papua Bar. 98482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6.28134E+12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Kepala Satuan Kerja Balai Konservasi Perairan Nasional Raja Ampat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6.28134E+12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extLst>
                  <a:ext uri="{0D108BD9-81ED-4DB2-BD59-A6C34878D82A}">
                    <a16:rowId xmlns:a16="http://schemas.microsoft.com/office/drawing/2014/main" val="3867341049"/>
                  </a:ext>
                </a:extLst>
              </a:tr>
              <a:tr h="5173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Ambrosius Hae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Perikanan Kelautan Tambrau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4787+HMQ, Klaligi, Kecamatan Sorong Manoi, Kota Sorong, Papua Bar. 98412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0852 4415 3815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Sekretaris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Dinas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Kelautan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Tambrau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0852 4415 3815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extLst>
                  <a:ext uri="{0D108BD9-81ED-4DB2-BD59-A6C34878D82A}">
                    <a16:rowId xmlns:a16="http://schemas.microsoft.com/office/drawing/2014/main" val="2753363553"/>
                  </a:ext>
                </a:extLst>
              </a:tr>
              <a:tr h="5173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Litnikson Day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Distrik Batanta Utara Raja Ampat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5J46+3V8, Yensawai, Selat Sagawin, Kabupaten Raja Ampat, Papua Bar.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+62 852-4474-3144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Distrik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Batanta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Raja Ampat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+62 852-4474-3144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extLst>
                  <a:ext uri="{0D108BD9-81ED-4DB2-BD59-A6C34878D82A}">
                    <a16:rowId xmlns:a16="http://schemas.microsoft.com/office/drawing/2014/main" val="2914788447"/>
                  </a:ext>
                </a:extLst>
              </a:tr>
              <a:tr h="8566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Eduardo Da Costa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PSDKP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Gedung Mina Bahari IV, Jl. Batu III No.6, RT.6/RW.1, Gambir, Kecamatan Gambir, Kota Jakarta Pusat, Daerah Khusus Ibukota Jakarta 10110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 (021) 3451057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Mualim I KP. ORCA 04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+62 813-4871-4218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extLst>
                  <a:ext uri="{0D108BD9-81ED-4DB2-BD59-A6C34878D82A}">
                    <a16:rowId xmlns:a16="http://schemas.microsoft.com/office/drawing/2014/main" val="3753454822"/>
                  </a:ext>
                </a:extLst>
              </a:tr>
              <a:tr h="8566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Manuel Auparai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PSDKP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Gedung Mina Bahari IV, Jl. Batu III No.6, RT.6/RW.1, Gambir, Kecamatan Gambir, Kota Jakarta Pusat, Daerah Khusus Ibukota Jakarta 10111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 (021) 3451058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Mualim II KP. ORCA 04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+62 813-4790-1748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extLst>
                  <a:ext uri="{0D108BD9-81ED-4DB2-BD59-A6C34878D82A}">
                    <a16:rowId xmlns:a16="http://schemas.microsoft.com/office/drawing/2014/main" val="2830694912"/>
                  </a:ext>
                </a:extLst>
              </a:tr>
              <a:tr h="8566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Elisa Bakula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PSDKP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Gedung Mina Bahari IV, Jl. Batu III No.6, RT.6/RW.1, Gambir, Kecamatan Gambir, Kota Jakarta Pusat, Daerah Khusus Ibukota Jakarta 10112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 (021) 3451059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Kepala Pos PSDKP Raja Ampat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+62 812-4701-8947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extLst>
                  <a:ext uri="{0D108BD9-81ED-4DB2-BD59-A6C34878D82A}">
                    <a16:rowId xmlns:a16="http://schemas.microsoft.com/office/drawing/2014/main" val="1120679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70746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F5FF0C-5A05-1806-432A-F0F9B3545BA2}"/>
              </a:ext>
            </a:extLst>
          </p:cNvPr>
          <p:cNvSpPr/>
          <p:nvPr/>
        </p:nvSpPr>
        <p:spPr>
          <a:xfrm>
            <a:off x="1905000" y="0"/>
            <a:ext cx="10287000" cy="1066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178;p10">
            <a:extLst>
              <a:ext uri="{FF2B5EF4-FFF2-40B4-BE49-F238E27FC236}">
                <a16:creationId xmlns:a16="http://schemas.microsoft.com/office/drawing/2014/main" id="{00D6D881-7DF6-10E4-3C0E-4274733F4A4C}"/>
              </a:ext>
            </a:extLst>
          </p:cNvPr>
          <p:cNvSpPr txBox="1"/>
          <p:nvPr/>
        </p:nvSpPr>
        <p:spPr>
          <a:xfrm>
            <a:off x="2103763" y="239856"/>
            <a:ext cx="96012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ASN/TNI/POLRI/PEMERINTAHAN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4" name="Dodecagon 3">
            <a:extLst>
              <a:ext uri="{FF2B5EF4-FFF2-40B4-BE49-F238E27FC236}">
                <a16:creationId xmlns:a16="http://schemas.microsoft.com/office/drawing/2014/main" id="{CF84C92D-8144-EED4-D8C1-2E333C277B96}"/>
              </a:ext>
            </a:extLst>
          </p:cNvPr>
          <p:cNvSpPr/>
          <p:nvPr/>
        </p:nvSpPr>
        <p:spPr>
          <a:xfrm>
            <a:off x="9144000" y="119928"/>
            <a:ext cx="3048000" cy="826944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SLIDE EKSTRA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97DE069-DC03-6737-DCA6-9B21F3A9D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180112"/>
              </p:ext>
            </p:extLst>
          </p:nvPr>
        </p:nvGraphicFramePr>
        <p:xfrm>
          <a:off x="214919" y="1066800"/>
          <a:ext cx="11672281" cy="5399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944">
                  <a:extLst>
                    <a:ext uri="{9D8B030D-6E8A-4147-A177-3AD203B41FA5}">
                      <a16:colId xmlns:a16="http://schemas.microsoft.com/office/drawing/2014/main" val="4239549630"/>
                    </a:ext>
                  </a:extLst>
                </a:gridCol>
                <a:gridCol w="886502">
                  <a:extLst>
                    <a:ext uri="{9D8B030D-6E8A-4147-A177-3AD203B41FA5}">
                      <a16:colId xmlns:a16="http://schemas.microsoft.com/office/drawing/2014/main" val="3364773497"/>
                    </a:ext>
                  </a:extLst>
                </a:gridCol>
                <a:gridCol w="771257">
                  <a:extLst>
                    <a:ext uri="{9D8B030D-6E8A-4147-A177-3AD203B41FA5}">
                      <a16:colId xmlns:a16="http://schemas.microsoft.com/office/drawing/2014/main" val="436060966"/>
                    </a:ext>
                  </a:extLst>
                </a:gridCol>
                <a:gridCol w="1891205">
                  <a:extLst>
                    <a:ext uri="{9D8B030D-6E8A-4147-A177-3AD203B41FA5}">
                      <a16:colId xmlns:a16="http://schemas.microsoft.com/office/drawing/2014/main" val="3262746743"/>
                    </a:ext>
                  </a:extLst>
                </a:gridCol>
                <a:gridCol w="2021225">
                  <a:extLst>
                    <a:ext uri="{9D8B030D-6E8A-4147-A177-3AD203B41FA5}">
                      <a16:colId xmlns:a16="http://schemas.microsoft.com/office/drawing/2014/main" val="2651604759"/>
                    </a:ext>
                  </a:extLst>
                </a:gridCol>
                <a:gridCol w="1515919">
                  <a:extLst>
                    <a:ext uri="{9D8B030D-6E8A-4147-A177-3AD203B41FA5}">
                      <a16:colId xmlns:a16="http://schemas.microsoft.com/office/drawing/2014/main" val="1385738367"/>
                    </a:ext>
                  </a:extLst>
                </a:gridCol>
                <a:gridCol w="1749365">
                  <a:extLst>
                    <a:ext uri="{9D8B030D-6E8A-4147-A177-3AD203B41FA5}">
                      <a16:colId xmlns:a16="http://schemas.microsoft.com/office/drawing/2014/main" val="3690060817"/>
                    </a:ext>
                  </a:extLst>
                </a:gridCol>
                <a:gridCol w="1453864">
                  <a:extLst>
                    <a:ext uri="{9D8B030D-6E8A-4147-A177-3AD203B41FA5}">
                      <a16:colId xmlns:a16="http://schemas.microsoft.com/office/drawing/2014/main" val="460102640"/>
                    </a:ext>
                  </a:extLst>
                </a:gridCol>
              </a:tblGrid>
              <a:tr h="2982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LULUSAN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PROFESI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KANTOR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ALAMAT KANTOR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NO TELP. KANTOR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extLst>
                  <a:ext uri="{0D108BD9-81ED-4DB2-BD59-A6C34878D82A}">
                    <a16:rowId xmlns:a16="http://schemas.microsoft.com/office/drawing/2014/main" val="2629210063"/>
                  </a:ext>
                </a:extLst>
              </a:tr>
              <a:tr h="7336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Marcelino W. Maturbong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PSDKP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Gedung Mina Bahari IV, Jl. Batu III No.6, RT.6/RW.1, Gambir, Kecamatan Gambir, Kota Jakarta Pusat, Daerah Khusus Ibukota Jakarta 10113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 (021) 3451060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Mualim I KP. Hiu Macan 06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+62 813-4038-0680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extLst>
                  <a:ext uri="{0D108BD9-81ED-4DB2-BD59-A6C34878D82A}">
                    <a16:rowId xmlns:a16="http://schemas.microsoft.com/office/drawing/2014/main" val="2653926622"/>
                  </a:ext>
                </a:extLst>
              </a:tr>
              <a:tr h="7336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Irwan Hidayat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PSDKP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Gedung Mina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Bahari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IV, Jl. Batu III No.6, RT.6/RW.1,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Gambir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Kecamatan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Gambir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Kota Jakarta Pusat, Daerah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Khusus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Ibukota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Jakarta 10114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 (021) 3451061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Mualim I KP. Hiu Macan 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0822 9632 7013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extLst>
                  <a:ext uri="{0D108BD9-81ED-4DB2-BD59-A6C34878D82A}">
                    <a16:rowId xmlns:a16="http://schemas.microsoft.com/office/drawing/2014/main" val="958596112"/>
                  </a:ext>
                </a:extLst>
              </a:tr>
              <a:tr h="7336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Edison Vallen Weyai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PSDKP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Gedung Mina Bahari IV, Jl. Batu III No.6, RT.6/RW.1, Gambir, Kecamatan Gambir, Kota Jakarta Pusat, Daerah Khusus Ibukota Jakarta 10115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 (021) 3451062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KKM KP. Hiu 03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+62 852-7149-2774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extLst>
                  <a:ext uri="{0D108BD9-81ED-4DB2-BD59-A6C34878D82A}">
                    <a16:rowId xmlns:a16="http://schemas.microsoft.com/office/drawing/2014/main" val="3575102907"/>
                  </a:ext>
                </a:extLst>
              </a:tr>
              <a:tr h="8788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Imran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DJPT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Gedung MINA Bahari 2 Lt. 12, Jalan Batu No.9, Gambir, RT.7/RW.1, Gambir, Kecamatan Gambir, Kota Jakarta Pusat, Daerah Khusus Ibukota Jakarta 10110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(021) 3519070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Pendaftaran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Kapal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Balik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Nama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0821 9999 1527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extLst>
                  <a:ext uri="{0D108BD9-81ED-4DB2-BD59-A6C34878D82A}">
                    <a16:rowId xmlns:a16="http://schemas.microsoft.com/office/drawing/2014/main" val="1253950238"/>
                  </a:ext>
                </a:extLst>
              </a:tr>
              <a:tr h="58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Slamet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KKM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LNG Tangguh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H45Q+W6J, Tanah Merah Boven Digoel, Tanah Merah, Kec. Sumuri, Kabupaten Teluk Bintuni, Papua Bar. 98363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0852 1021 0650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KKM Crew Boat ATT III, LNG Tangguh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0852 1021 0650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extLst>
                  <a:ext uri="{0D108BD9-81ED-4DB2-BD59-A6C34878D82A}">
                    <a16:rowId xmlns:a16="http://schemas.microsoft.com/office/drawing/2014/main" val="1510249223"/>
                  </a:ext>
                </a:extLst>
              </a:tr>
              <a:tr h="44321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Kasbullah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Nahkoda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Petrosea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27Q9+Q52, Klabinain, Jalan Poros Pengalengan, Kec. Aimas, Kabupaten Sorong, Papua Bar.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(021) 29770999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Kapten Kapal LCT ANT III, Petrosea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0852 3003 6314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extLst>
                  <a:ext uri="{0D108BD9-81ED-4DB2-BD59-A6C34878D82A}">
                    <a16:rowId xmlns:a16="http://schemas.microsoft.com/office/drawing/2014/main" val="2784716050"/>
                  </a:ext>
                </a:extLst>
              </a:tr>
              <a:tr h="77199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Abraham B. Yongkom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Masinis II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PSDKP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Gedung Mina Bahari IV, Jl. Batu III No.6, RT.6/RW.1, Gambir, Kecamatan Gambir, Kota Jakarta Pusat, Daerah Khusus Ibukota Jakarta 10113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 (021) 3451060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Masinis II KP. Hiu Macan 03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81348714218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ctr"/>
                </a:tc>
                <a:extLst>
                  <a:ext uri="{0D108BD9-81ED-4DB2-BD59-A6C34878D82A}">
                    <a16:rowId xmlns:a16="http://schemas.microsoft.com/office/drawing/2014/main" val="1373232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8044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F5FF0C-5A05-1806-432A-F0F9B3545BA2}"/>
              </a:ext>
            </a:extLst>
          </p:cNvPr>
          <p:cNvSpPr/>
          <p:nvPr/>
        </p:nvSpPr>
        <p:spPr>
          <a:xfrm>
            <a:off x="1905000" y="0"/>
            <a:ext cx="10287000" cy="1066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178;p10">
            <a:extLst>
              <a:ext uri="{FF2B5EF4-FFF2-40B4-BE49-F238E27FC236}">
                <a16:creationId xmlns:a16="http://schemas.microsoft.com/office/drawing/2014/main" id="{00D6D881-7DF6-10E4-3C0E-4274733F4A4C}"/>
              </a:ext>
            </a:extLst>
          </p:cNvPr>
          <p:cNvSpPr txBox="1"/>
          <p:nvPr/>
        </p:nvSpPr>
        <p:spPr>
          <a:xfrm>
            <a:off x="2103763" y="239856"/>
            <a:ext cx="96012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 LULUSAN ASN/TNI/POLRI/PEMERINTAHAN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lang="en-US" sz="2000" dirty="0"/>
          </a:p>
        </p:txBody>
      </p:sp>
      <p:sp>
        <p:nvSpPr>
          <p:cNvPr id="4" name="Dodecagon 3">
            <a:extLst>
              <a:ext uri="{FF2B5EF4-FFF2-40B4-BE49-F238E27FC236}">
                <a16:creationId xmlns:a16="http://schemas.microsoft.com/office/drawing/2014/main" id="{CF84C92D-8144-EED4-D8C1-2E333C277B96}"/>
              </a:ext>
            </a:extLst>
          </p:cNvPr>
          <p:cNvSpPr/>
          <p:nvPr/>
        </p:nvSpPr>
        <p:spPr>
          <a:xfrm>
            <a:off x="9144000" y="119928"/>
            <a:ext cx="3048000" cy="826944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SLIDE EKSTRA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95686F7-2E29-112F-E3B4-2E2790B095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876095"/>
              </p:ext>
            </p:extLst>
          </p:nvPr>
        </p:nvGraphicFramePr>
        <p:xfrm>
          <a:off x="228600" y="1101436"/>
          <a:ext cx="11734799" cy="5236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351">
                  <a:extLst>
                    <a:ext uri="{9D8B030D-6E8A-4147-A177-3AD203B41FA5}">
                      <a16:colId xmlns:a16="http://schemas.microsoft.com/office/drawing/2014/main" val="1913675008"/>
                    </a:ext>
                  </a:extLst>
                </a:gridCol>
                <a:gridCol w="891251">
                  <a:extLst>
                    <a:ext uri="{9D8B030D-6E8A-4147-A177-3AD203B41FA5}">
                      <a16:colId xmlns:a16="http://schemas.microsoft.com/office/drawing/2014/main" val="3433550448"/>
                    </a:ext>
                  </a:extLst>
                </a:gridCol>
                <a:gridCol w="775388">
                  <a:extLst>
                    <a:ext uri="{9D8B030D-6E8A-4147-A177-3AD203B41FA5}">
                      <a16:colId xmlns:a16="http://schemas.microsoft.com/office/drawing/2014/main" val="3010368517"/>
                    </a:ext>
                  </a:extLst>
                </a:gridCol>
                <a:gridCol w="1901334">
                  <a:extLst>
                    <a:ext uri="{9D8B030D-6E8A-4147-A177-3AD203B41FA5}">
                      <a16:colId xmlns:a16="http://schemas.microsoft.com/office/drawing/2014/main" val="1017014763"/>
                    </a:ext>
                  </a:extLst>
                </a:gridCol>
                <a:gridCol w="2032051">
                  <a:extLst>
                    <a:ext uri="{9D8B030D-6E8A-4147-A177-3AD203B41FA5}">
                      <a16:colId xmlns:a16="http://schemas.microsoft.com/office/drawing/2014/main" val="3586039809"/>
                    </a:ext>
                  </a:extLst>
                </a:gridCol>
                <a:gridCol w="1524039">
                  <a:extLst>
                    <a:ext uri="{9D8B030D-6E8A-4147-A177-3AD203B41FA5}">
                      <a16:colId xmlns:a16="http://schemas.microsoft.com/office/drawing/2014/main" val="4255706973"/>
                    </a:ext>
                  </a:extLst>
                </a:gridCol>
                <a:gridCol w="1758735">
                  <a:extLst>
                    <a:ext uri="{9D8B030D-6E8A-4147-A177-3AD203B41FA5}">
                      <a16:colId xmlns:a16="http://schemas.microsoft.com/office/drawing/2014/main" val="2954456706"/>
                    </a:ext>
                  </a:extLst>
                </a:gridCol>
                <a:gridCol w="1461650">
                  <a:extLst>
                    <a:ext uri="{9D8B030D-6E8A-4147-A177-3AD203B41FA5}">
                      <a16:colId xmlns:a16="http://schemas.microsoft.com/office/drawing/2014/main" val="3294278196"/>
                    </a:ext>
                  </a:extLst>
                </a:gridCol>
              </a:tblGrid>
              <a:tr h="29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 LULUSAN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PROFESI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KANTOR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ALAMAT KANTOR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NO TELP. KANTOR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HP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extLst>
                  <a:ext uri="{0D108BD9-81ED-4DB2-BD59-A6C34878D82A}">
                    <a16:rowId xmlns:a16="http://schemas.microsoft.com/office/drawing/2014/main" val="1528638878"/>
                  </a:ext>
                </a:extLst>
              </a:tr>
              <a:tr h="7026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Mukani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PSDKP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Gedung Mina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Bahari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IV, Jl. Batu III No.6, RT.6/RW.1,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Gambir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Kecamatan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Gambir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Kota Jakarta Pusat, Daerah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Khusus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Ibukota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Jakarta 10113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 (021) 3451060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Nahkoda Kapal Pengawas Hiu 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+62 813-4038-0680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extLst>
                  <a:ext uri="{0D108BD9-81ED-4DB2-BD59-A6C34878D82A}">
                    <a16:rowId xmlns:a16="http://schemas.microsoft.com/office/drawing/2014/main" val="1395964606"/>
                  </a:ext>
                </a:extLst>
              </a:tr>
              <a:tr h="7026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Ucu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PSDKP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Gedung Mina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Bahari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IV, Jl. Batu III No.6, RT.6/RW.1,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Gambir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Kecamatan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Gambir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Kota Jakarta Pusat, Daerah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Khusus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Ibukota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Jakarta 10114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 (021) 3451061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KKM KP. Hiu 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+62 821-9999-0552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extLst>
                  <a:ext uri="{0D108BD9-81ED-4DB2-BD59-A6C34878D82A}">
                    <a16:rowId xmlns:a16="http://schemas.microsoft.com/office/drawing/2014/main" val="836093082"/>
                  </a:ext>
                </a:extLst>
              </a:tr>
              <a:tr h="7026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Hamza H Fakaubun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PSDKP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Gedung Mina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Bahari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IV, Jl. Batu III No.6, RT.6/RW.1,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Gambir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Kecamatan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Gambir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Kota Jakarta Pusat, Daerah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Khusus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Ibukota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Jakarta 10115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 (021) 3451062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KKM Hiu Macan 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+62 813-4070-7042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extLst>
                  <a:ext uri="{0D108BD9-81ED-4DB2-BD59-A6C34878D82A}">
                    <a16:rowId xmlns:a16="http://schemas.microsoft.com/office/drawing/2014/main" val="590400255"/>
                  </a:ext>
                </a:extLst>
              </a:tr>
              <a:tr h="7026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Cristovel Burnama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DJPT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Gedung MINA Bahari 2 Lt. 12, Jalan Batu No.9, Gambir, RT.7/RW.1, Gambir, Kecamatan Gambir, Kota Jakarta Pusat, Daerah Khusus Ibukota Jakarta 10110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(021) 3519070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Kepala Unit Bank Mandiri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+62 821-9401-4182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extLst>
                  <a:ext uri="{0D108BD9-81ED-4DB2-BD59-A6C34878D82A}">
                    <a16:rowId xmlns:a16="http://schemas.microsoft.com/office/drawing/2014/main" val="4161062503"/>
                  </a:ext>
                </a:extLst>
              </a:tr>
              <a:tr h="4271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Husen Latukau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Mualim II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 Luas Line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jl.pendidikan km.08, Jl. Tj. Kasuari No.B02, lorong, Kec. Sorong Utara, Kota Sorong, Papua Bar. 98410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0852 1021 0650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Mualim satu KM. Sabuk Nusantara 58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+62 812-4890-2236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extLst>
                  <a:ext uri="{0D108BD9-81ED-4DB2-BD59-A6C34878D82A}">
                    <a16:rowId xmlns:a16="http://schemas.microsoft.com/office/drawing/2014/main" val="2308626045"/>
                  </a:ext>
                </a:extLst>
              </a:tr>
              <a:tr h="28933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Leonard Sambrum Ruamba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Nahkoda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Kepala Bawaslu Kab. Yapen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Warari, Kec. Yapen Sel., Kabupaten Kepulauan Yapen, Papua 98212.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 0822-3887-3886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Kepala BAWASLU Kab. Yapen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+62 813-4428-2142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extLst>
                  <a:ext uri="{0D108BD9-81ED-4DB2-BD59-A6C34878D82A}">
                    <a16:rowId xmlns:a16="http://schemas.microsoft.com/office/drawing/2014/main" val="2597716705"/>
                  </a:ext>
                </a:extLst>
              </a:tr>
              <a:tr h="7026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Samuel Refideso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Masinis II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 Kelautan dan Perikanan Kab. Bintubi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Gedung Mina Bahari IV, Jl. Batu III No.6, RT.6/RW.1, Gambir, Kecamatan Gambir, Kota Jakarta Pusat, Daerah Khusus Ibukota Jakarta 10113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 (021) 3451060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Seksi usaha perikanan Pada dinas Perikanan Kab.Teluk Bintuni.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+62 822-9741-6849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/>
                </a:tc>
                <a:extLst>
                  <a:ext uri="{0D108BD9-81ED-4DB2-BD59-A6C34878D82A}">
                    <a16:rowId xmlns:a16="http://schemas.microsoft.com/office/drawing/2014/main" val="3487043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3373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6"/>
          <p:cNvSpPr txBox="1"/>
          <p:nvPr/>
        </p:nvSpPr>
        <p:spPr>
          <a:xfrm>
            <a:off x="4342528" y="5071680"/>
            <a:ext cx="3178175" cy="40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95312">
              <a:defRPr/>
            </a:pPr>
            <a:r>
              <a:rPr lang="en-US" sz="1300" b="1" noProof="1">
                <a:solidFill>
                  <a:prstClr val="black"/>
                </a:solidFill>
                <a:latin typeface="Clear Sans Regular" panose="020B0604020202020204" charset="0"/>
                <a:ea typeface="Adobe Kaiti Std R" panose="02020400000000000000" pitchFamily="18" charset="-128"/>
                <a:cs typeface="Clear Sans Regular" panose="020B0604020202020204" charset="0"/>
              </a:rPr>
              <a:t>Kementerian Kelautan dan Perikanan</a:t>
            </a:r>
          </a:p>
          <a:p>
            <a:pPr algn="ctr" defTabSz="495312">
              <a:defRPr/>
            </a:pPr>
            <a:r>
              <a:rPr lang="en-US" sz="1300" noProof="1">
                <a:solidFill>
                  <a:prstClr val="black"/>
                </a:solidFill>
                <a:latin typeface="Clear Sans Regular" panose="020B0604020202020204" charset="0"/>
                <a:ea typeface="Adobe Kaiti Std R" panose="02020400000000000000" pitchFamily="18" charset="-128"/>
                <a:cs typeface="Clear Sans Regular" panose="020B0604020202020204" charset="0"/>
              </a:rPr>
              <a:t>Republik Indonesia</a:t>
            </a:r>
          </a:p>
        </p:txBody>
      </p:sp>
      <p:sp>
        <p:nvSpPr>
          <p:cNvPr id="18" name="Freeform: Shape 17"/>
          <p:cNvSpPr/>
          <p:nvPr/>
        </p:nvSpPr>
        <p:spPr>
          <a:xfrm>
            <a:off x="4424969" y="4719965"/>
            <a:ext cx="3095735" cy="123825"/>
          </a:xfrm>
          <a:custGeom>
            <a:avLst/>
            <a:gdLst>
              <a:gd name="connsiteX0" fmla="*/ 0 w 4201297"/>
              <a:gd name="connsiteY0" fmla="*/ 491673 h 491673"/>
              <a:gd name="connsiteX1" fmla="*/ 1161535 w 4201297"/>
              <a:gd name="connsiteY1" fmla="*/ 442246 h 491673"/>
              <a:gd name="connsiteX2" fmla="*/ 1927654 w 4201297"/>
              <a:gd name="connsiteY2" fmla="*/ 22116 h 491673"/>
              <a:gd name="connsiteX3" fmla="*/ 4201297 w 4201297"/>
              <a:gd name="connsiteY3" fmla="*/ 96256 h 49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1297" h="491673">
                <a:moveTo>
                  <a:pt x="0" y="491673"/>
                </a:moveTo>
                <a:lnTo>
                  <a:pt x="1161535" y="442246"/>
                </a:lnTo>
                <a:cubicBezTo>
                  <a:pt x="1482811" y="363986"/>
                  <a:pt x="1421027" y="79781"/>
                  <a:pt x="1927654" y="22116"/>
                </a:cubicBezTo>
                <a:cubicBezTo>
                  <a:pt x="2434281" y="-35549"/>
                  <a:pt x="3317789" y="30353"/>
                  <a:pt x="4201297" y="96256"/>
                </a:cubicBezTo>
              </a:path>
            </a:pathLst>
          </a:custGeom>
          <a:noFill/>
          <a:ln w="25400">
            <a:gradFill>
              <a:gsLst>
                <a:gs pos="95000">
                  <a:srgbClr val="FFB923"/>
                </a:gs>
                <a:gs pos="10000">
                  <a:srgbClr val="1E4980"/>
                </a:gs>
              </a:gsLst>
              <a:lin ang="4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5312">
              <a:defRPr/>
            </a:pPr>
            <a:endParaRPr lang="id-ID" sz="975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975" y="3917488"/>
            <a:ext cx="3365030" cy="1050127"/>
          </a:xfrm>
          <a:prstGeom prst="rect">
            <a:avLst/>
          </a:prstGeom>
        </p:spPr>
      </p:pic>
      <p:pic>
        <p:nvPicPr>
          <p:cNvPr id="9" name="Picture 4" descr="KKP | Kementerian Kelautan dan Perikan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037" y="1588596"/>
            <a:ext cx="1952102" cy="197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137948" y="6447580"/>
            <a:ext cx="9911052" cy="206110"/>
            <a:chOff x="-5840" y="6604326"/>
            <a:chExt cx="12198218" cy="253674"/>
          </a:xfrm>
        </p:grpSpPr>
        <p:sp>
          <p:nvSpPr>
            <p:cNvPr id="13" name="Rectangle 12"/>
            <p:cNvSpPr/>
            <p:nvPr/>
          </p:nvSpPr>
          <p:spPr>
            <a:xfrm>
              <a:off x="456378" y="6606000"/>
              <a:ext cx="11736000" cy="252000"/>
            </a:xfrm>
            <a:prstGeom prst="rect">
              <a:avLst/>
            </a:prstGeom>
            <a:gradFill flip="none" rotWithShape="1">
              <a:gsLst>
                <a:gs pos="0">
                  <a:srgbClr val="005CAA">
                    <a:shade val="30000"/>
                    <a:satMod val="115000"/>
                  </a:srgbClr>
                </a:gs>
                <a:gs pos="50000">
                  <a:srgbClr val="005CAA">
                    <a:shade val="67500"/>
                    <a:satMod val="115000"/>
                  </a:srgbClr>
                </a:gs>
                <a:gs pos="100000">
                  <a:srgbClr val="005CAA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4358" y="6604326"/>
              <a:ext cx="144000" cy="252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51706" y="6604326"/>
              <a:ext cx="144000" cy="252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5840" y="6604326"/>
              <a:ext cx="144000" cy="252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</p:spTree>
    <p:extLst>
      <p:ext uri="{BB962C8B-B14F-4D97-AF65-F5344CB8AC3E}">
        <p14:creationId xmlns:p14="http://schemas.microsoft.com/office/powerpoint/2010/main" val="3420539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oogle Shape;122;p4">
            <a:extLst>
              <a:ext uri="{FF2B5EF4-FFF2-40B4-BE49-F238E27FC236}">
                <a16:creationId xmlns:a16="http://schemas.microsoft.com/office/drawing/2014/main" id="{827C4208-62F9-D8F7-CAC3-39898428DA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96110"/>
              </p:ext>
            </p:extLst>
          </p:nvPr>
        </p:nvGraphicFramePr>
        <p:xfrm>
          <a:off x="304800" y="994077"/>
          <a:ext cx="11734800" cy="4978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679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NO</a:t>
                      </a:r>
                      <a:endParaRPr sz="14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NAMA PERUSAHAAN</a:t>
                      </a:r>
                      <a:endParaRPr sz="14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ALAMAT PERUSAHAAN</a:t>
                      </a:r>
                      <a:endParaRPr sz="14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JENIS USAHA</a:t>
                      </a:r>
                      <a:endParaRPr sz="1400" dirty="0"/>
                    </a:p>
                  </a:txBody>
                  <a:tcPr marL="71800" marR="71800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JUMLAH LULUSAN</a:t>
                      </a:r>
                      <a:endParaRPr sz="1400" dirty="0"/>
                    </a:p>
                  </a:txBody>
                  <a:tcPr marL="71800" marR="71800" marT="35900" marB="359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9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Windu Marina Abadi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Obel Obel, Sambelia, Kabupaten Lombok Timur, NTB.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Budidaya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Udang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4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PT. Perikanan Nusantara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Poros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Klalin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Aimas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Sorong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Papua Barat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Perdagangan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4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Jangkar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Kalianyar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Wetan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Gang V No.14,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Kapasari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Kec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Genteng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Kota SBY,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Jawa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Timur 60273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Ikan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Piala Sorong,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Jl. Ahmad Yani Kompleks Pelabuhan Perikanan Pantai, Kota Sorong, Papua Barat,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Perdagangan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Hasil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738900"/>
                  </a:ext>
                </a:extLst>
              </a:tr>
              <a:tr h="3964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Windu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 Sumber Windu, Pengolahan Ikan,Kp. Baru, Kec. Sorong, Kota Sorong, Papua Barat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Perdagangan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Hasil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Laut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4274911"/>
                  </a:ext>
                </a:extLst>
              </a:tr>
              <a:tr h="3964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UD.Makmur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Sejahtera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4779+X29,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jalan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jenderal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sudirman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Klaligi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Kecamatan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Sorong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Manoi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Kota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Sorong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Papua Bar. 984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Perdanganagn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Umum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1601131"/>
                  </a:ext>
                </a:extLst>
              </a:tr>
              <a:tr h="3964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CV. Abadi Jaya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HRPF+789,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Waisai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Distrik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Kota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Waisai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Raja Ampat, Papua Bar. 9848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Pengolahan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Hasil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8583181"/>
                  </a:ext>
                </a:extLst>
              </a:tr>
              <a:tr h="3964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UD.PAPUA JAYA MANDIRI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JL.PERIKANAN RT.002/004, Kel. Klaligi, Kec. Sorong Manoi, Kota Sorong, Prov. Papua Barat - Indonesi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Perdagangan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Hasil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8616731"/>
                  </a:ext>
                </a:extLst>
              </a:tr>
              <a:tr h="493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PT. Tower Bersama Group Papua Maluku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Jl.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Kodeko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Raya KM 2.5,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131, RT 006/000,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Gunung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Antasari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Kelurahan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Tungkaran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Pangeran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Kecamatan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Simpang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Empat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Tanah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Bumbu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Kalimantan Selatan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2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Jaringan</a:t>
                      </a:r>
                      <a:r>
                        <a:rPr lang="en-US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Telekomunikasi</a:t>
                      </a:r>
                    </a:p>
                    <a:p>
                      <a:pPr algn="l" rtl="0" fontAlgn="ctr"/>
                      <a:endParaRPr lang="en-US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7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Pt.Jaring Aruna Dagang Indonesia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Kompleks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Gudang Alfa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KurniaJl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Bubara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Kel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klaligi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distrik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Sorong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kota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Kota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Sorong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Prov Papua barat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2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Perdagangan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Hasil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Laut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225622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E15D2EC-5B83-285C-EBC4-916EF918D8C8}"/>
              </a:ext>
            </a:extLst>
          </p:cNvPr>
          <p:cNvSpPr txBox="1"/>
          <p:nvPr/>
        </p:nvSpPr>
        <p:spPr>
          <a:xfrm>
            <a:off x="3221917" y="6140663"/>
            <a:ext cx="62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Catatan</a:t>
            </a:r>
            <a:r>
              <a:rPr lang="en-US" sz="1600" i="1" dirty="0"/>
              <a:t> :</a:t>
            </a:r>
          </a:p>
          <a:p>
            <a:r>
              <a:rPr lang="en-US" sz="1600" i="1" dirty="0"/>
              <a:t>Data </a:t>
            </a:r>
            <a:r>
              <a:rPr lang="en-US" sz="1600" i="1" dirty="0" err="1"/>
              <a:t>Rekapitulasi</a:t>
            </a:r>
            <a:r>
              <a:rPr lang="en-US" sz="1600" i="1" dirty="0"/>
              <a:t> Perusahaan </a:t>
            </a:r>
            <a:r>
              <a:rPr lang="en-US" sz="1600" i="1" dirty="0" err="1"/>
              <a:t>Serapan</a:t>
            </a:r>
            <a:r>
              <a:rPr lang="en-US" sz="1600" i="1" dirty="0"/>
              <a:t> </a:t>
            </a:r>
            <a:r>
              <a:rPr lang="en-US" sz="1600" i="1" dirty="0" err="1"/>
              <a:t>Lulusan</a:t>
            </a:r>
            <a:r>
              <a:rPr lang="en-US" sz="1600" i="1" dirty="0"/>
              <a:t> (</a:t>
            </a:r>
            <a:r>
              <a:rPr lang="en-US" sz="1600" i="1" dirty="0" err="1"/>
              <a:t>Tahun</a:t>
            </a:r>
            <a:r>
              <a:rPr lang="en-US" sz="1600" i="1" dirty="0"/>
              <a:t> 2012-2021)</a:t>
            </a:r>
          </a:p>
        </p:txBody>
      </p:sp>
      <p:sp>
        <p:nvSpPr>
          <p:cNvPr id="10" name="Google Shape;178;p10">
            <a:extLst>
              <a:ext uri="{FF2B5EF4-FFF2-40B4-BE49-F238E27FC236}">
                <a16:creationId xmlns:a16="http://schemas.microsoft.com/office/drawing/2014/main" id="{007CEED2-9C6E-D909-2989-F72EAC5F3FB2}"/>
              </a:ext>
            </a:extLst>
          </p:cNvPr>
          <p:cNvSpPr txBox="1"/>
          <p:nvPr/>
        </p:nvSpPr>
        <p:spPr>
          <a:xfrm>
            <a:off x="2103763" y="239856"/>
            <a:ext cx="960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REKAPITULASI SEBARAN LULUSAN DI INDUSTRI (DALAM NEGERI)</a:t>
            </a:r>
            <a:endParaRPr sz="2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POLITEKNIK KP SORONG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0001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10760</TotalTime>
  <Words>25774</Words>
  <Application>Microsoft Office PowerPoint</Application>
  <PresentationFormat>Widescreen</PresentationFormat>
  <Paragraphs>8990</Paragraphs>
  <Slides>84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9" baseType="lpstr">
      <vt:lpstr>Arial</vt:lpstr>
      <vt:lpstr>Calibri</vt:lpstr>
      <vt:lpstr>Century Gothic</vt:lpstr>
      <vt:lpstr>Clear Sans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edi huwae</cp:lastModifiedBy>
  <cp:revision>859</cp:revision>
  <cp:lastPrinted>2022-06-17T08:46:08Z</cp:lastPrinted>
  <dcterms:created xsi:type="dcterms:W3CDTF">2021-05-10T07:22:55Z</dcterms:created>
  <dcterms:modified xsi:type="dcterms:W3CDTF">2022-07-02T07:38:09Z</dcterms:modified>
</cp:coreProperties>
</file>