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61765698" r:id="rId1"/>
    <p:sldMasterId id="2361765711" r:id="rId2"/>
    <p:sldMasterId id="2361765750" r:id="rId3"/>
    <p:sldMasterId id="2361765763" r:id="rId4"/>
    <p:sldMasterId id="2361765802" r:id="rId5"/>
  </p:sldMasterIdLst>
  <p:sldIdLst>
    <p:sldId id="307" r:id="rId6"/>
    <p:sldId id="355" r:id="rId7"/>
    <p:sldId id="379" r:id="rId8"/>
    <p:sldId id="377" r:id="rId9"/>
    <p:sldId id="380" r:id="rId10"/>
    <p:sldId id="387" r:id="rId11"/>
    <p:sldId id="389" r:id="rId12"/>
    <p:sldId id="381" r:id="rId13"/>
    <p:sldId id="384" r:id="rId14"/>
    <p:sldId id="382" r:id="rId15"/>
    <p:sldId id="359" r:id="rId16"/>
    <p:sldId id="365" r:id="rId17"/>
    <p:sldId id="390" r:id="rId18"/>
    <p:sldId id="260" r:id="rId19"/>
    <p:sldId id="360" r:id="rId20"/>
    <p:sldId id="388" r:id="rId21"/>
    <p:sldId id="375" r:id="rId22"/>
    <p:sldId id="386" r:id="rId23"/>
    <p:sldId id="376" r:id="rId24"/>
    <p:sldId id="368" r:id="rId25"/>
    <p:sldId id="35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4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7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3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13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030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4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3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3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99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5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9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10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1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009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52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39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680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06C7-9E8B-481E-9E4C-1FD93A9A0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B56EC-31EA-44B9-A294-7B8A43C23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1BE3-1731-4B54-82C4-22936048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E8F6D-D7CB-4398-81DD-F7EEDC26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A7114-FCC1-4F3B-AD83-0BD39F98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95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AC66-1618-423E-9149-D35CD146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9709-5CCF-49FF-B364-511624767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E92EC-1833-4D0F-BB48-0BB5C51F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B8BD9-0F3B-4FBF-8FAB-3FDF99AE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D07B9-BFA0-4ACB-8FDA-A42C3120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6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39A8-ADBF-46FF-8C14-2734CD2C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A8AC9-C314-45D0-B3C0-F6C95BD71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F52E5-D8CB-4904-A0F4-06D47A9B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1B165-9721-4AF7-AE02-F841AE95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09F4C-842A-4D32-A6EF-22EA3813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2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5C4F-79E9-4605-AA23-E7A1D12A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9F18-2086-4A22-B998-3F4CDCB2A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B715C-DBD4-4063-A69A-1C9B42C42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CC68C-BD12-4354-ADFB-D3EDB499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7B51B-A67D-4566-9B73-ABE67B82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B3EDF-CC01-45EE-8A23-35163491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85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ABC5-5E67-4CA9-90B2-FF50388C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E9706-9E73-4E80-A58F-B425D2AF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27603-BA33-4B99-9FFD-2B7CC2EBB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71AB0-D508-4F25-8786-830189622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95C42-268F-4CDB-856A-33CF9899A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CFE37-80A3-493D-B82D-83CC29CE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73BB8-3773-40A0-8242-98FA6C62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1FBBC-1A8C-4D91-876E-A0FECB4B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6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559A-9711-46A7-8AF2-9BE062F3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F3238-D596-4EE4-819E-20226371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BF37-C5FE-48C7-8158-FC0D47FD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848B5-28EB-4F04-A132-EF82FD6D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73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C38A5-5D6B-4FFE-B91F-C7F73871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D309F-2773-453B-9907-49B34F17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94145-0C21-4442-9693-3D417D64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96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38E7-201C-440F-BD74-881B0493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E69B-768C-42F1-85B9-07850683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4F67D-564C-424E-AFFF-898D6D92F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8EB60-FB0E-4D39-9E08-118772F1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D6DC4-2EC4-472E-9A23-407C3943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1307F-057D-4B95-AE72-10C802F0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03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C0FB-011E-4365-A845-B128B8DC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B2471-580D-4991-ADC6-4707F8205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97982-BF8F-4658-8331-E18A1F955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66058-09A1-4A69-B0B0-27179AF3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50ABB-F679-468D-BF91-1A508593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C59F6-6DD0-43E8-9C41-3BB7C1FB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45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4B2F-0EC3-40B4-9596-BE14A47B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0A8A9-0D7B-46EF-A250-F3ECA2AC8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F462-CDE1-44BF-BF2C-48B8B5CA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56C9-57B7-4F77-83FF-9D0504D4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19E34-001B-4754-976F-4821DD41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61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ED850-2CD9-4A7E-883F-17AFCB73C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8DC0F-7103-4DF3-BB36-63F737AF4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0687F-42FD-4EF6-9175-61082693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DD4F1-49AA-487E-BF45-59DE2971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A747-FCD3-4FEE-A828-F8BF190F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19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554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6E9A-395F-C2DF-7D48-DCDBFCB2B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6DA11-34F3-DAD4-72CE-CEEA60652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D333B-41BD-E321-5376-EDA2B66A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46893-E2C3-394D-1355-D96E4F9C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B667E-B447-BC92-9589-D4902774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2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88DB-6F49-76CE-487B-CEB7F5F6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714CC-5C22-5779-5E83-37085095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4012A-2170-D3D4-955C-8C1CAD76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886F-E71C-A198-A64B-5DEE3B12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E1F3-24D3-5301-D923-6ABE4725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27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97BF-86F3-B711-CC53-907448A0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A3708-B7E1-90C1-ECA4-C6306FFA0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CCD20-45DB-18C0-C004-E953A606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03458-8EE0-5715-4F86-C8BC3911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7E63D-0E8D-6BDA-5C9F-B2F49A84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9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62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1BC9-FCD8-DBD3-4948-E4EFC328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38D2-AAA3-4855-D732-86630AED4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5D615-FD4F-EDD5-05EA-8B2EB481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80D04-13F9-A7D6-D939-63DBF167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724B2-F145-F2C1-C185-2D693F79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58D6B-5535-A061-FA2B-2BD702BF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7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4F11-06C5-59C6-ED90-EB4D5F65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D7D6F-3E10-E7FA-4129-FB4DE0D6C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7EC19-927A-29E8-DED9-9AF5C7DEE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F9BD2-3055-50B4-A287-B11BFE5A4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6BF32-2AF9-8A1E-DACE-157FF1331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585A5-5086-8CB9-AB94-8B14A1D1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7DAE-4C7E-FFC2-9491-E3F57848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B58A4-5A42-29A8-4011-38B84A57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0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310F-3F38-4A30-33FD-51E4CA4B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DEF7F-0F1B-810C-3F4F-6D25715D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AFAB2-C1D3-CF5B-4028-70AD5A7E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F8516-5868-B852-6877-32B13324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3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AB5164-B833-8B6C-F9EB-120FC6EA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B2B2D-3163-9B41-F48B-84B5D61C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917D-3252-BE48-EBDE-B93BC5EB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76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F673-FA25-D114-8C63-320DA6F0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7A90-5042-C20C-793B-840B71AB1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0BED9-E4F4-4D1B-A200-76DA53645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07E9C-9657-6AFC-3596-234A1C36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9259B-3262-6477-70DB-5AAD0BF4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E3D69-73A9-029A-F80B-44EC8166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28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8EED-10DF-880A-98D3-C4B18D33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14D-9798-A5C0-591A-0EDFCBDA1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C1610-460C-5FA5-DF92-7C637ED23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06DFA-84A0-9894-078E-13C809BB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67430-59D6-6434-AAD6-0DCD0629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316EA-9610-14B8-11F3-B1CF0A07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8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1570-4205-F257-4FC9-B90A77C2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02968-D853-C8D9-2BE4-300499840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60C0A-DD3F-17FC-B25D-1753CCAB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B9F8E-3848-FBE8-71FC-EC7E2F42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C79F3-CCA2-8903-BB72-FB06B11D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05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76802-F454-2A13-D061-E6B2F8BBE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876F7-5F34-41C7-DCE4-7B55BEFC9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C3044-9046-5EF0-5B55-4FE046CE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FD581-6524-B4B5-FB90-09799A54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625D5-4090-D6AF-81F4-3E1A94D9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943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9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13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37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107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5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0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8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20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44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212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27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707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92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82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60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154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29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3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6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97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09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61765699" r:id="rId1"/>
    <p:sldLayoutId id="2361765700" r:id="rId2"/>
    <p:sldLayoutId id="2361765701" r:id="rId3"/>
    <p:sldLayoutId id="2361765702" r:id="rId4"/>
    <p:sldLayoutId id="2361765703" r:id="rId5"/>
    <p:sldLayoutId id="2361765704" r:id="rId6"/>
    <p:sldLayoutId id="2361765705" r:id="rId7"/>
    <p:sldLayoutId id="2361765706" r:id="rId8"/>
    <p:sldLayoutId id="2361765707" r:id="rId9"/>
    <p:sldLayoutId id="2361765708" r:id="rId10"/>
    <p:sldLayoutId id="2361765709" r:id="rId11"/>
    <p:sldLayoutId id="236176571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01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361765712" r:id="rId1"/>
    <p:sldLayoutId id="2361765713" r:id="rId2"/>
    <p:sldLayoutId id="2361765714" r:id="rId3"/>
    <p:sldLayoutId id="2361765715" r:id="rId4"/>
    <p:sldLayoutId id="2361765716" r:id="rId5"/>
    <p:sldLayoutId id="2361765717" r:id="rId6"/>
    <p:sldLayoutId id="2361765718" r:id="rId7"/>
    <p:sldLayoutId id="2361765719" r:id="rId8"/>
    <p:sldLayoutId id="2361765720" r:id="rId9"/>
    <p:sldLayoutId id="2361765721" r:id="rId10"/>
    <p:sldLayoutId id="2361765722" r:id="rId11"/>
    <p:sldLayoutId id="236176572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4850C-B1A6-4D2F-9195-F60D3D45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C252C-005A-4C98-840A-4D6617A40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36DE2-2253-43DE-B87A-90BB78C9F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71BDA-4CE5-4559-851A-5F8C3BF26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8B4E4-BBA3-42EE-B1C5-FEDB7433A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61765751" r:id="rId1"/>
    <p:sldLayoutId id="2361765752" r:id="rId2"/>
    <p:sldLayoutId id="2361765753" r:id="rId3"/>
    <p:sldLayoutId id="2361765754" r:id="rId4"/>
    <p:sldLayoutId id="2361765755" r:id="rId5"/>
    <p:sldLayoutId id="2361765756" r:id="rId6"/>
    <p:sldLayoutId id="2361765757" r:id="rId7"/>
    <p:sldLayoutId id="2361765758" r:id="rId8"/>
    <p:sldLayoutId id="2361765759" r:id="rId9"/>
    <p:sldLayoutId id="2361765760" r:id="rId10"/>
    <p:sldLayoutId id="2361765761" r:id="rId11"/>
    <p:sldLayoutId id="236176576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90827-FF56-F8F0-17B0-F3D28C85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F1345-3E07-36F4-EBB1-976CD59EF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35A38-988D-3B53-FF55-72A63AFD6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2A63-1AE5-48AF-B95C-96AEC4E5723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29288-2621-0489-D383-81536C515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8F81-3166-23BF-BCD1-6D57DD22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FF65-1D2D-4816-8008-B3551F99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8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61765764" r:id="rId1"/>
    <p:sldLayoutId id="2361765765" r:id="rId2"/>
    <p:sldLayoutId id="2361765766" r:id="rId3"/>
    <p:sldLayoutId id="2361765767" r:id="rId4"/>
    <p:sldLayoutId id="2361765768" r:id="rId5"/>
    <p:sldLayoutId id="2361765769" r:id="rId6"/>
    <p:sldLayoutId id="2361765770" r:id="rId7"/>
    <p:sldLayoutId id="2361765771" r:id="rId8"/>
    <p:sldLayoutId id="2361765772" r:id="rId9"/>
    <p:sldLayoutId id="2361765773" r:id="rId10"/>
    <p:sldLayoutId id="2361765774" r:id="rId11"/>
    <p:sldLayoutId id="23617657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79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361765803" r:id="rId1"/>
    <p:sldLayoutId id="2361765804" r:id="rId2"/>
    <p:sldLayoutId id="2361765805" r:id="rId3"/>
    <p:sldLayoutId id="2361765806" r:id="rId4"/>
    <p:sldLayoutId id="2361765807" r:id="rId5"/>
    <p:sldLayoutId id="2361765808" r:id="rId6"/>
    <p:sldLayoutId id="2361765809" r:id="rId7"/>
    <p:sldLayoutId id="2361765810" r:id="rId8"/>
    <p:sldLayoutId id="2361765811" r:id="rId9"/>
    <p:sldLayoutId id="2361765812" r:id="rId10"/>
    <p:sldLayoutId id="2361765813" r:id="rId11"/>
    <p:sldLayoutId id="2361765814" r:id="rId12"/>
    <p:sldLayoutId id="2361765815" r:id="rId13"/>
    <p:sldLayoutId id="2361765816" r:id="rId14"/>
    <p:sldLayoutId id="2361765817" r:id="rId15"/>
    <p:sldLayoutId id="2361765818" r:id="rId16"/>
    <p:sldLayoutId id="2361765819" r:id="rId17"/>
    <p:sldLayoutId id="2361765820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.id/citations?hl=id&amp;user=xDsMZvYAAAAJ&amp;view_op=list_works&amp;sortby=pubdate" TargetMode="External"/><Relationship Id="rId3" Type="http://schemas.openxmlformats.org/officeDocument/2006/relationships/hyperlink" Target="https://scholar.google.com/citations?hl=id&amp;user=nbG7P4QAAAAJ&amp;view_op=list_works&amp;sortby=pubdate" TargetMode="External"/><Relationship Id="rId7" Type="http://schemas.openxmlformats.org/officeDocument/2006/relationships/hyperlink" Target="https://scholar.google.co.id/citations?hl=id&amp;user=GsVsfCkAAAAJ&amp;view_op=list_works&amp;sortby=pubdate" TargetMode="External"/><Relationship Id="rId12" Type="http://schemas.openxmlformats.org/officeDocument/2006/relationships/hyperlink" Target="https://scholar.google.co.id/citations?user=Q0ioXlsAAAAJ&amp;hl=id" TargetMode="External"/><Relationship Id="rId2" Type="http://schemas.openxmlformats.org/officeDocument/2006/relationships/hyperlink" Target="https://scholar.google.com/citations?hl=id&amp;user=AqqPbzsAAAAJ&amp;view_op=list_works&amp;sortby=pubdate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scholar.google.com/citations?hl=id&amp;user=mKB5r_8AAAAJ&amp;view_op=list_works&amp;sortby=pubdate" TargetMode="External"/><Relationship Id="rId11" Type="http://schemas.openxmlformats.org/officeDocument/2006/relationships/hyperlink" Target="https://scholar.google.co.id/citations?hl=id&amp;user=wQZ29IsAAAAJ&amp;view_op=list_works&amp;sortby=pubdate" TargetMode="External"/><Relationship Id="rId5" Type="http://schemas.openxmlformats.org/officeDocument/2006/relationships/hyperlink" Target="https://scholar.google.com/citations?hl=id&amp;user=cIyWnKEAAAAJ&amp;view_op=list_works&amp;sortby=pubdate" TargetMode="External"/><Relationship Id="rId10" Type="http://schemas.openxmlformats.org/officeDocument/2006/relationships/hyperlink" Target="https://scholar.google.co.id/citations?hl=id&amp;user=0LBqnTwAAAAJ&amp;view_op=list_works&amp;sortby=pubdate" TargetMode="External"/><Relationship Id="rId4" Type="http://schemas.openxmlformats.org/officeDocument/2006/relationships/hyperlink" Target="https://scholar.google.com/citations?hl=id&amp;user=GwH-F0oAAAAJ&amp;view_op=list_works&amp;sortby=pubdate" TargetMode="External"/><Relationship Id="rId9" Type="http://schemas.openxmlformats.org/officeDocument/2006/relationships/hyperlink" Target="https://scholar.google.co.id/citations?hl=id&amp;user=Ddvow4MAAAAJ&amp;view_op=list_works&amp;sortby=pubdat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jurnalpolikpsorong.ac.id/index.php/buletinswimp/article/view/katili" TargetMode="External"/><Relationship Id="rId13" Type="http://schemas.openxmlformats.org/officeDocument/2006/relationships/hyperlink" Target="https://scholar.google.com/citations?hl=id&amp;user=GwH-F0oAAAAJ&amp;view_op=list_works&amp;sortby=pubdate" TargetMode="External"/><Relationship Id="rId18" Type="http://schemas.openxmlformats.org/officeDocument/2006/relationships/hyperlink" Target="https://scholar.google.co.id/citations?hl=id&amp;user=Ddvow4MAAAAJ&amp;view_op=list_works&amp;sortby=pubdate" TargetMode="External"/><Relationship Id="rId3" Type="http://schemas.openxmlformats.org/officeDocument/2006/relationships/hyperlink" Target="https://scholar.google.com/citations?view_op=view_citation&amp;hl=id&amp;user=AqqPbzsAAAAJ&amp;sortby=pubdate&amp;citation_for_view=AqqPbzsAAAAJ:maZDTaKrznsC" TargetMode="External"/><Relationship Id="rId21" Type="http://schemas.openxmlformats.org/officeDocument/2006/relationships/hyperlink" Target="https://scholar.google.co.id/citations?user=Q0ioXlsAAAAJ&amp;hl=id" TargetMode="External"/><Relationship Id="rId7" Type="http://schemas.openxmlformats.org/officeDocument/2006/relationships/hyperlink" Target="http://jurnalpolikpsorong.ac.id/index.php/buletinswimp/article/view/scuba" TargetMode="External"/><Relationship Id="rId12" Type="http://schemas.openxmlformats.org/officeDocument/2006/relationships/hyperlink" Target="https://scholar.google.com/citations?hl=id&amp;user=nbG7P4QAAAAJ&amp;view_op=list_works&amp;sortby=pubdate" TargetMode="External"/><Relationship Id="rId17" Type="http://schemas.openxmlformats.org/officeDocument/2006/relationships/hyperlink" Target="https://scholar.google.co.id/citations?hl=id&amp;user=xDsMZvYAAAAJ&amp;view_op=list_works&amp;sortby=pubdate" TargetMode="External"/><Relationship Id="rId2" Type="http://schemas.openxmlformats.org/officeDocument/2006/relationships/hyperlink" Target="https://scholar.google.com/citations?view_op=view_citation&amp;hl=id&amp;user=AqqPbzsAAAAJ&amp;sortby=pubdate&amp;citation_for_view=AqqPbzsAAAAJ:k_IJM867U9cC" TargetMode="External"/><Relationship Id="rId16" Type="http://schemas.openxmlformats.org/officeDocument/2006/relationships/hyperlink" Target="https://scholar.google.co.id/citations?hl=id&amp;user=GsVsfCkAAAAJ&amp;view_op=list_works&amp;sortby=pubdate" TargetMode="External"/><Relationship Id="rId20" Type="http://schemas.openxmlformats.org/officeDocument/2006/relationships/hyperlink" Target="https://scholar.google.co.id/citations?hl=id&amp;user=wQZ29IsAAAAJ&amp;view_op=list_works&amp;sortby=pubdat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cholar.google.com/scholar?oi=bibs&amp;cluster=10439657597681955414&amp;btnI=1&amp;hl=id" TargetMode="External"/><Relationship Id="rId11" Type="http://schemas.openxmlformats.org/officeDocument/2006/relationships/hyperlink" Target="https://scholar.google.com/citations?hl=id&amp;user=AqqPbzsAAAAJ&amp;view_op=list_works&amp;sortby=pubdate" TargetMode="External"/><Relationship Id="rId5" Type="http://schemas.openxmlformats.org/officeDocument/2006/relationships/hyperlink" Target="http://jurnalpolikpsorong.ac.id/index.php/buletinswimp/article/view/malaumkarta" TargetMode="External"/><Relationship Id="rId15" Type="http://schemas.openxmlformats.org/officeDocument/2006/relationships/hyperlink" Target="https://scholar.google.com/citations?hl=id&amp;user=mKB5r_8AAAAJ&amp;view_op=list_works&amp;sortby=pubdate" TargetMode="External"/><Relationship Id="rId10" Type="http://schemas.openxmlformats.org/officeDocument/2006/relationships/hyperlink" Target="https://journal.stp-bandung.ac.id/index.php/jk/article/view/195" TargetMode="External"/><Relationship Id="rId19" Type="http://schemas.openxmlformats.org/officeDocument/2006/relationships/hyperlink" Target="https://scholar.google.co.id/citations?hl=id&amp;user=0LBqnTwAAAAJ&amp;view_op=list_works&amp;sortby=pubdate" TargetMode="External"/><Relationship Id="rId4" Type="http://schemas.openxmlformats.org/officeDocument/2006/relationships/hyperlink" Target="http://jurnalpolikpsorong.ac.id/index.php/buletinswimp/article/view/skills" TargetMode="External"/><Relationship Id="rId9" Type="http://schemas.openxmlformats.org/officeDocument/2006/relationships/hyperlink" Target="http://jurnalpolikpsorong.ac.id/index.php/buletinswimp/article/view/42" TargetMode="External"/><Relationship Id="rId14" Type="http://schemas.openxmlformats.org/officeDocument/2006/relationships/hyperlink" Target="https://scholar.google.com/citations?hl=id&amp;user=cIyWnKEAAAAJ&amp;view_op=list_works&amp;sortby=pubdat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B2F35E-21C9-48D6-925E-AA494DBF3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63227"/>
              </p:ext>
            </p:extLst>
          </p:nvPr>
        </p:nvGraphicFramePr>
        <p:xfrm>
          <a:off x="251520" y="188640"/>
          <a:ext cx="8496944" cy="6582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161">
                  <a:extLst>
                    <a:ext uri="{9D8B030D-6E8A-4147-A177-3AD203B41FA5}">
                      <a16:colId xmlns:a16="http://schemas.microsoft.com/office/drawing/2014/main" val="3048750973"/>
                    </a:ext>
                  </a:extLst>
                </a:gridCol>
                <a:gridCol w="2744451">
                  <a:extLst>
                    <a:ext uri="{9D8B030D-6E8A-4147-A177-3AD203B41FA5}">
                      <a16:colId xmlns:a16="http://schemas.microsoft.com/office/drawing/2014/main" val="3196413993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4017367097"/>
                    </a:ext>
                  </a:extLst>
                </a:gridCol>
                <a:gridCol w="465161">
                  <a:extLst>
                    <a:ext uri="{9D8B030D-6E8A-4147-A177-3AD203B41FA5}">
                      <a16:colId xmlns:a16="http://schemas.microsoft.com/office/drawing/2014/main" val="1291133817"/>
                    </a:ext>
                  </a:extLst>
                </a:gridCol>
                <a:gridCol w="2744451">
                  <a:extLst>
                    <a:ext uri="{9D8B030D-6E8A-4147-A177-3AD203B41FA5}">
                      <a16:colId xmlns:a16="http://schemas.microsoft.com/office/drawing/2014/main" val="2820652382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2066953978"/>
                    </a:ext>
                  </a:extLst>
                </a:gridCol>
              </a:tblGrid>
              <a:tr h="2115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v-SE" sz="1800" b="1" u="none" strike="noStrike" dirty="0">
                          <a:effectLst/>
                        </a:rPr>
                        <a:t>Taruna Remaja SM. Ganjil TA. 2022-2023</a:t>
                      </a:r>
                      <a:endParaRPr lang="sv-SE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4" marR="5114" marT="5114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512905"/>
                  </a:ext>
                </a:extLst>
              </a:tr>
              <a:tr h="15364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No</a:t>
                      </a:r>
                      <a:endParaRPr lang="en-ID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Nama Taruna</a:t>
                      </a:r>
                      <a:endParaRPr lang="en-ID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N I T</a:t>
                      </a:r>
                      <a:endParaRPr lang="en-ID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No</a:t>
                      </a:r>
                      <a:endParaRPr lang="en-ID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Nama Taruna</a:t>
                      </a:r>
                      <a:endParaRPr lang="en-ID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N I T</a:t>
                      </a:r>
                      <a:endParaRPr lang="en-ID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3093993297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ABD. HAFIDZ M. SALEH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22.1.03.001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MOH MIZAN RAHANYAMTEL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58901727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ADAM FAJAR PRATAMA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22.1.03.002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MONSES MALIBELA 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3355659201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ADIT PURNOMO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22.1.03.003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MUH.ARHAM NUR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267457150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AGUS PAUL S BISI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22.1.03.004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MUKMIN LATAR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1231661901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AHMAT MAHWIL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22.1.03.005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MUSLIM LABA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099627602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AMANDUS PARDJALA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22.1.03.006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NANDHA TEJA SUSANTO 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604567281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AMANDUS WAMONA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22.1.03.007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NASARUDIN TUKWAIN 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847785828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  <a:highlight>
                            <a:srgbClr val="00FF00"/>
                          </a:highlight>
                        </a:rPr>
                        <a:t>8</a:t>
                      </a:r>
                      <a:endParaRPr lang="en-ID" sz="1200" b="0" i="0" u="none" strike="noStrike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ARFAT LETSOIN (KABUR)</a:t>
                      </a:r>
                      <a:endParaRPr lang="en-ID" sz="1100" b="0" i="0" u="none" strike="noStrike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22.1.03.008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ODE SANDI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3603232094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ARSING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22.1.03.009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ONI ALFRET FURIMA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053344901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ASFAR KARIM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PATRIK MANGAR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154019498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DRAISZER JOE D. SIMON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RICAR ANIDLA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846283219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 dirty="0">
                          <a:effectLst/>
                        </a:rPr>
                        <a:t>ELDAN FRANS</a:t>
                      </a:r>
                      <a:endParaRPr lang="en-ID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RICKY YAKOB G.MARAN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041752095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ERWIN SYAHRONI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RIKARDO BOTHMIR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22.1.03.039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1785055799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FARID BOINAUW 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RIKSON FARI LENGAM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220772679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FEBRIYANDI NURLETTE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RUDI FELEX YANSIP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75593123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FRENGKY LEUNADUS BEAY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RULAN FAHMI SERAWA 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3133953810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GINANJAR ANAKODA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SAMUEL WAKIM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1922761653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HAIRUDIN KOMNARIS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SOFYAN WOKAS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3335287318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INGRIANTO BOGER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22.1.03.019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SOLEMAN NGOSIEM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1532248297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JULES YUSAK HENDER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SUHARTO SIRLOY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3297650888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  <a:highlight>
                            <a:srgbClr val="00FF00"/>
                          </a:highlight>
                        </a:rPr>
                        <a:t>21</a:t>
                      </a:r>
                      <a:endParaRPr lang="en-ID" sz="1200" b="0" i="0" u="none" strike="noStrike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KRISNA W. UNPAPAR (KABUR)</a:t>
                      </a:r>
                      <a:endParaRPr lang="en-ID" sz="1200" b="0" i="0" u="none" strike="noStrike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SURYA FIRMANSYAH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892155499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LIBREK SIRLOY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WAHYU SETYA PRAWIRA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978697593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MALIK BELSIGAWAI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YANCI DJILFUFIN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22.1.03.049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2392747154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MARWAN SALAMPESSY</a:t>
                      </a:r>
                      <a:endParaRPr lang="en-ID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YOSUA PUTLELY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22.1.03.050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159147082"/>
                  </a:ext>
                </a:extLst>
              </a:tr>
              <a:tr h="2357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MEIYER STEPENSON PELASULA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YUSMAN SALISY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22.1.03.051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196507183"/>
                  </a:ext>
                </a:extLst>
              </a:tr>
              <a:tr h="2205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MIGAS PIER LEMPANGAN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22.1.03.026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</a:rPr>
                        <a:t>ZULKARNAEN HATUALA</a:t>
                      </a:r>
                      <a:endParaRPr lang="en-ID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22.1.03.052</a:t>
                      </a:r>
                      <a:endParaRPr lang="en-ID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4" marR="5114" marT="5114" marB="0" anchor="ctr"/>
                </a:tc>
                <a:extLst>
                  <a:ext uri="{0D108BD9-81ED-4DB2-BD59-A6C34878D82A}">
                    <a16:rowId xmlns:a16="http://schemas.microsoft.com/office/drawing/2014/main" val="45433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0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E87B69-5B74-4567-9D2C-9088081739E9}"/>
              </a:ext>
            </a:extLst>
          </p:cNvPr>
          <p:cNvSpPr txBox="1"/>
          <p:nvPr/>
        </p:nvSpPr>
        <p:spPr>
          <a:xfrm>
            <a:off x="253066" y="2708920"/>
            <a:ext cx="8911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PPKMP, PKL 1, PKL 2 dan KPA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335175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F82485-4590-4DD8-B777-98D6C34D4C28}"/>
              </a:ext>
            </a:extLst>
          </p:cNvPr>
          <p:cNvSpPr txBox="1"/>
          <p:nvPr/>
        </p:nvSpPr>
        <p:spPr>
          <a:xfrm>
            <a:off x="251520" y="117693"/>
            <a:ext cx="50405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-</a:t>
            </a:r>
            <a:r>
              <a:rPr lang="en-US" sz="1600" b="1" dirty="0" err="1">
                <a:highlight>
                  <a:srgbClr val="FFFF00"/>
                </a:highlight>
              </a:rPr>
              <a:t>Pelaksanaan</a:t>
            </a:r>
            <a:r>
              <a:rPr lang="en-US" sz="1600" b="1" dirty="0">
                <a:highlight>
                  <a:srgbClr val="FFFF00"/>
                </a:highlight>
              </a:rPr>
              <a:t> PPKMP Semester </a:t>
            </a:r>
            <a:r>
              <a:rPr lang="en-US" sz="1600" b="1" dirty="0" err="1">
                <a:highlight>
                  <a:srgbClr val="FFFF00"/>
                </a:highlight>
              </a:rPr>
              <a:t>Genap</a:t>
            </a:r>
            <a:r>
              <a:rPr lang="en-US" sz="1600" b="1" dirty="0">
                <a:highlight>
                  <a:srgbClr val="FFFF00"/>
                </a:highlight>
              </a:rPr>
              <a:t> TA. 2021-2022 </a:t>
            </a:r>
            <a:r>
              <a:rPr lang="en-US" sz="1600" b="1" dirty="0"/>
              <a:t>lulus 39 orang, </a:t>
            </a:r>
            <a:r>
              <a:rPr lang="en-US" sz="1600" b="1" dirty="0" err="1"/>
              <a:t>dilaksanakan</a:t>
            </a:r>
            <a:r>
              <a:rPr lang="en-US" sz="1600" b="1" dirty="0"/>
              <a:t> di </a:t>
            </a:r>
            <a:r>
              <a:rPr lang="en-US" sz="1600" b="1" dirty="0" err="1"/>
              <a:t>Kelurahan</a:t>
            </a:r>
            <a:r>
              <a:rPr lang="en-US" sz="1600" b="1" dirty="0"/>
              <a:t> </a:t>
            </a:r>
            <a:r>
              <a:rPr lang="en-US" sz="1600" b="1" dirty="0" err="1"/>
              <a:t>Rufei</a:t>
            </a:r>
            <a:r>
              <a:rPr lang="en-US" sz="1600" b="1" dirty="0"/>
              <a:t> 12-14 April 2022 </a:t>
            </a:r>
          </a:p>
          <a:p>
            <a:r>
              <a:rPr lang="en-US" sz="1600" b="1" dirty="0"/>
              <a:t>-</a:t>
            </a:r>
            <a:r>
              <a:rPr lang="en-US" sz="1600" b="1" dirty="0" err="1"/>
              <a:t>Evaluasi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bentuk</a:t>
            </a:r>
            <a:r>
              <a:rPr lang="en-US" sz="1600" b="1" dirty="0"/>
              <a:t> seminar </a:t>
            </a:r>
            <a:r>
              <a:rPr lang="en-US" sz="1600" b="1" dirty="0" err="1"/>
              <a:t>hasil</a:t>
            </a:r>
            <a:r>
              <a:rPr lang="en-US" sz="1600" b="1" dirty="0"/>
              <a:t> PPKMP </a:t>
            </a:r>
            <a:r>
              <a:rPr lang="en-US" sz="1600" b="1" dirty="0" err="1"/>
              <a:t>secara</a:t>
            </a:r>
            <a:r>
              <a:rPr lang="en-US" sz="1600" b="1" dirty="0"/>
              <a:t> panel di </a:t>
            </a:r>
            <a:r>
              <a:rPr lang="en-US" sz="1600" b="1" dirty="0" err="1"/>
              <a:t>Ruang</a:t>
            </a:r>
            <a:r>
              <a:rPr lang="en-US" sz="1600" b="1" dirty="0"/>
              <a:t> FNS</a:t>
            </a:r>
          </a:p>
          <a:p>
            <a:endParaRPr lang="en-US" sz="1600" b="1" dirty="0"/>
          </a:p>
          <a:p>
            <a:r>
              <a:rPr lang="en-US" sz="1600" b="1" dirty="0"/>
              <a:t>-</a:t>
            </a:r>
            <a:r>
              <a:rPr lang="en-US" sz="1600" b="1" dirty="0" err="1">
                <a:highlight>
                  <a:srgbClr val="FFFF00"/>
                </a:highlight>
              </a:rPr>
              <a:t>Pelaksanaan</a:t>
            </a:r>
            <a:r>
              <a:rPr lang="en-US" sz="1600" b="1" dirty="0">
                <a:highlight>
                  <a:srgbClr val="FFFF00"/>
                </a:highlight>
              </a:rPr>
              <a:t> PKL 1 Semester </a:t>
            </a:r>
            <a:r>
              <a:rPr lang="en-US" sz="1600" b="1" dirty="0" err="1">
                <a:highlight>
                  <a:srgbClr val="FFFF00"/>
                </a:highlight>
              </a:rPr>
              <a:t>Genap</a:t>
            </a:r>
            <a:r>
              <a:rPr lang="en-US" sz="1600" b="1" dirty="0">
                <a:highlight>
                  <a:srgbClr val="FFFF00"/>
                </a:highlight>
              </a:rPr>
              <a:t> TA. 2021-2022 </a:t>
            </a:r>
            <a:r>
              <a:rPr lang="en-US" sz="1600" b="1" dirty="0"/>
              <a:t>lulus 26 orang, </a:t>
            </a:r>
            <a:r>
              <a:rPr lang="en-US" sz="1600" b="1" dirty="0" err="1"/>
              <a:t>dilaksanakan</a:t>
            </a:r>
            <a:r>
              <a:rPr lang="en-US" sz="1600" b="1" dirty="0"/>
              <a:t> di </a:t>
            </a:r>
            <a:r>
              <a:rPr lang="en-US" sz="1600" b="1" dirty="0" err="1"/>
              <a:t>Pelabuhan</a:t>
            </a:r>
            <a:r>
              <a:rPr lang="en-US" sz="1600" b="1" dirty="0"/>
              <a:t> </a:t>
            </a:r>
            <a:r>
              <a:rPr lang="en-US" sz="1600" b="1" dirty="0" err="1"/>
              <a:t>Perikanan</a:t>
            </a:r>
            <a:r>
              <a:rPr lang="en-US" sz="1600" b="1" dirty="0"/>
              <a:t> Pantai </a:t>
            </a:r>
            <a:r>
              <a:rPr lang="en-US" sz="1600" b="1" dirty="0" err="1"/>
              <a:t>Sorong</a:t>
            </a:r>
            <a:r>
              <a:rPr lang="en-US" sz="1600" b="1" dirty="0"/>
              <a:t> pada 1-14 </a:t>
            </a:r>
            <a:r>
              <a:rPr lang="en-US" sz="1600" b="1" dirty="0" err="1"/>
              <a:t>Juli</a:t>
            </a:r>
            <a:r>
              <a:rPr lang="en-US" sz="1600" b="1" dirty="0"/>
              <a:t> 2022 </a:t>
            </a:r>
          </a:p>
          <a:p>
            <a:r>
              <a:rPr lang="en-US" sz="1600" b="1" dirty="0"/>
              <a:t>-</a:t>
            </a:r>
            <a:r>
              <a:rPr lang="en-US" sz="1600" b="1" dirty="0" err="1"/>
              <a:t>Evaluasi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bentuk</a:t>
            </a:r>
            <a:r>
              <a:rPr lang="en-US" sz="1600" b="1" dirty="0"/>
              <a:t> seminar </a:t>
            </a:r>
            <a:r>
              <a:rPr lang="en-US" sz="1600" b="1" dirty="0" err="1"/>
              <a:t>hasil</a:t>
            </a:r>
            <a:r>
              <a:rPr lang="en-US" sz="1600" b="1" dirty="0"/>
              <a:t> PKL 1 </a:t>
            </a:r>
            <a:r>
              <a:rPr lang="en-US" sz="1600" b="1" dirty="0" err="1"/>
              <a:t>secara</a:t>
            </a:r>
            <a:r>
              <a:rPr lang="en-US" sz="1600" b="1" dirty="0"/>
              <a:t> </a:t>
            </a:r>
            <a:r>
              <a:rPr lang="en-US" sz="1600" b="1" dirty="0" err="1"/>
              <a:t>individu</a:t>
            </a:r>
            <a:r>
              <a:rPr lang="en-US" sz="1600" b="1" dirty="0"/>
              <a:t> di </a:t>
            </a:r>
            <a:r>
              <a:rPr lang="en-US" sz="1600" b="1" dirty="0" err="1"/>
              <a:t>Ruang</a:t>
            </a:r>
            <a:r>
              <a:rPr lang="en-US" sz="1600" b="1" dirty="0"/>
              <a:t> FNS pada </a:t>
            </a:r>
            <a:r>
              <a:rPr lang="en-US" sz="1600" b="1" dirty="0" err="1"/>
              <a:t>tanggal</a:t>
            </a:r>
            <a:r>
              <a:rPr lang="en-US" sz="1600" b="1" dirty="0"/>
              <a:t> 26-27 </a:t>
            </a:r>
            <a:r>
              <a:rPr lang="en-US" sz="1600" b="1" dirty="0" err="1"/>
              <a:t>Juli</a:t>
            </a:r>
            <a:r>
              <a:rPr lang="en-US" sz="1600" b="1" dirty="0"/>
              <a:t> 2022</a:t>
            </a:r>
          </a:p>
          <a:p>
            <a:endParaRPr lang="en-US" sz="1600" b="1" dirty="0"/>
          </a:p>
          <a:p>
            <a:r>
              <a:rPr lang="en-US" sz="1600" b="1" dirty="0"/>
              <a:t>-</a:t>
            </a:r>
            <a:r>
              <a:rPr lang="en-US" sz="1600" b="1" dirty="0" err="1">
                <a:highlight>
                  <a:srgbClr val="FFFF00"/>
                </a:highlight>
              </a:rPr>
              <a:t>Pelaksanaan</a:t>
            </a:r>
            <a:r>
              <a:rPr lang="en-US" sz="1600" b="1" dirty="0">
                <a:highlight>
                  <a:srgbClr val="FFFF00"/>
                </a:highlight>
              </a:rPr>
              <a:t> PKL 2 Semester </a:t>
            </a:r>
            <a:r>
              <a:rPr lang="en-US" sz="1600" b="1" dirty="0" err="1">
                <a:highlight>
                  <a:srgbClr val="FFFF00"/>
                </a:highlight>
              </a:rPr>
              <a:t>Ganjil</a:t>
            </a:r>
            <a:r>
              <a:rPr lang="en-US" sz="1600" b="1" dirty="0">
                <a:highlight>
                  <a:srgbClr val="FFFF00"/>
                </a:highlight>
              </a:rPr>
              <a:t> TA. 2022-2023 </a:t>
            </a:r>
            <a:r>
              <a:rPr lang="en-US" sz="1600" b="1" dirty="0" err="1"/>
              <a:t>masih</a:t>
            </a:r>
            <a:r>
              <a:rPr lang="en-US" sz="1600" b="1" dirty="0"/>
              <a:t> </a:t>
            </a:r>
            <a:r>
              <a:rPr lang="en-US" sz="1600" b="1" dirty="0" err="1"/>
              <a:t>sementara</a:t>
            </a:r>
            <a:r>
              <a:rPr lang="en-US" sz="1600" b="1" dirty="0"/>
              <a:t> </a:t>
            </a:r>
            <a:r>
              <a:rPr lang="en-US" sz="1600" b="1" dirty="0" err="1"/>
              <a:t>berlangsung</a:t>
            </a:r>
            <a:r>
              <a:rPr lang="en-US" sz="1600" b="1" dirty="0"/>
              <a:t> dan </a:t>
            </a:r>
            <a:r>
              <a:rPr lang="en-US" sz="1600" b="1" dirty="0" err="1"/>
              <a:t>dilaksanakan</a:t>
            </a:r>
            <a:r>
              <a:rPr lang="en-US" sz="1600" b="1" dirty="0"/>
              <a:t> di 4 </a:t>
            </a:r>
            <a:r>
              <a:rPr lang="en-US" sz="1600" b="1" dirty="0" err="1"/>
              <a:t>lokasi</a:t>
            </a:r>
            <a:r>
              <a:rPr lang="en-US" sz="1600" b="1" dirty="0"/>
              <a:t> </a:t>
            </a:r>
            <a:r>
              <a:rPr lang="en-US" sz="1600" b="1" dirty="0" err="1"/>
              <a:t>yakni</a:t>
            </a:r>
            <a:r>
              <a:rPr lang="en-US" sz="1600" b="1" dirty="0"/>
              <a:t> : PPN Ternate (4 orang), PT. Citra Raja Ampat Canning (9 Orang), PT. </a:t>
            </a:r>
            <a:r>
              <a:rPr lang="en-US" sz="1600" b="1" dirty="0" err="1"/>
              <a:t>Manunggal</a:t>
            </a:r>
            <a:r>
              <a:rPr lang="en-US" sz="1600" b="1" dirty="0"/>
              <a:t> </a:t>
            </a:r>
            <a:r>
              <a:rPr lang="en-US" sz="1600" b="1" dirty="0" err="1"/>
              <a:t>Sukojaya</a:t>
            </a:r>
            <a:r>
              <a:rPr lang="en-US" sz="1600" b="1" dirty="0"/>
              <a:t> (2 Orang) dan PT. </a:t>
            </a:r>
            <a:r>
              <a:rPr lang="en-US" sz="1600" b="1" dirty="0" err="1"/>
              <a:t>Dwi</a:t>
            </a:r>
            <a:r>
              <a:rPr lang="en-US" sz="1600" b="1" dirty="0"/>
              <a:t> Bina Utama (13 Orang).</a:t>
            </a:r>
          </a:p>
          <a:p>
            <a:r>
              <a:rPr lang="en-US" sz="1600" b="1" dirty="0"/>
              <a:t>-</a:t>
            </a:r>
            <a:r>
              <a:rPr lang="en-US" sz="1600" b="1" dirty="0" err="1"/>
              <a:t>Pelaksanaan</a:t>
            </a:r>
            <a:r>
              <a:rPr lang="en-US" sz="1600" b="1" dirty="0"/>
              <a:t> seminar PKL 2 </a:t>
            </a:r>
            <a:r>
              <a:rPr lang="en-US" sz="1600" b="1" dirty="0" err="1"/>
              <a:t>dijadwalkan</a:t>
            </a:r>
            <a:r>
              <a:rPr lang="en-US" sz="1600" b="1" dirty="0"/>
              <a:t> </a:t>
            </a:r>
            <a:r>
              <a:rPr lang="en-US" sz="1600" b="1" dirty="0" err="1"/>
              <a:t>tanggal</a:t>
            </a:r>
            <a:r>
              <a:rPr lang="en-US" sz="1600" b="1" dirty="0"/>
              <a:t> 03-06 </a:t>
            </a:r>
            <a:r>
              <a:rPr lang="en-US" sz="1600" b="1" dirty="0" err="1"/>
              <a:t>Januari</a:t>
            </a:r>
            <a:r>
              <a:rPr lang="en-US" sz="1600" b="1" dirty="0"/>
              <a:t> 2023</a:t>
            </a:r>
          </a:p>
          <a:p>
            <a:endParaRPr lang="en-US" sz="1600" b="1" dirty="0"/>
          </a:p>
          <a:p>
            <a:r>
              <a:rPr lang="en-US" sz="1600" b="1" dirty="0"/>
              <a:t>-</a:t>
            </a:r>
            <a:r>
              <a:rPr lang="en-US" sz="1600" b="1" dirty="0" err="1">
                <a:highlight>
                  <a:srgbClr val="FFFF00"/>
                </a:highlight>
              </a:rPr>
              <a:t>Pelaksanaan</a:t>
            </a:r>
            <a:r>
              <a:rPr lang="en-US" sz="1600" b="1" dirty="0">
                <a:highlight>
                  <a:srgbClr val="FFFF00"/>
                </a:highlight>
              </a:rPr>
              <a:t> KPA Semester </a:t>
            </a:r>
            <a:r>
              <a:rPr lang="en-US" sz="1600" b="1" dirty="0" err="1">
                <a:highlight>
                  <a:srgbClr val="FFFF00"/>
                </a:highlight>
              </a:rPr>
              <a:t>Genap</a:t>
            </a:r>
            <a:r>
              <a:rPr lang="en-US" sz="1600" b="1" dirty="0">
                <a:highlight>
                  <a:srgbClr val="FFFF00"/>
                </a:highlight>
              </a:rPr>
              <a:t> TA. 2021-2022 </a:t>
            </a:r>
            <a:r>
              <a:rPr lang="en-US" sz="1600" b="1" dirty="0" err="1"/>
              <a:t>terlaksana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tanggal</a:t>
            </a:r>
            <a:r>
              <a:rPr lang="en-US" sz="1600" b="1" dirty="0"/>
              <a:t> 08 </a:t>
            </a:r>
            <a:r>
              <a:rPr lang="en-US" sz="1600" b="1" dirty="0" err="1"/>
              <a:t>Februari</a:t>
            </a:r>
            <a:r>
              <a:rPr lang="en-US" sz="1600" b="1" dirty="0"/>
              <a:t> 2022-16 April 2022. </a:t>
            </a:r>
            <a:r>
              <a:rPr lang="en-US" sz="1600" b="1" dirty="0" err="1"/>
              <a:t>Tersebar</a:t>
            </a:r>
            <a:r>
              <a:rPr lang="en-US" sz="1600" b="1" dirty="0"/>
              <a:t> pada </a:t>
            </a:r>
            <a:r>
              <a:rPr lang="en-US" sz="1600" b="1" dirty="0" err="1"/>
              <a:t>beberapa</a:t>
            </a:r>
            <a:r>
              <a:rPr lang="en-US" sz="1600" b="1" dirty="0"/>
              <a:t> </a:t>
            </a:r>
            <a:r>
              <a:rPr lang="en-US" sz="1600" b="1" dirty="0" err="1"/>
              <a:t>perusahaan</a:t>
            </a:r>
            <a:r>
              <a:rPr lang="en-US" sz="1600" b="1" dirty="0"/>
              <a:t> </a:t>
            </a:r>
            <a:r>
              <a:rPr lang="en-US" sz="1600" b="1" dirty="0" err="1"/>
              <a:t>yaitu</a:t>
            </a:r>
            <a:r>
              <a:rPr lang="en-US" sz="1600" b="1" dirty="0"/>
              <a:t> : PT. Citra Raja Ampat Canning, PT. </a:t>
            </a:r>
            <a:r>
              <a:rPr lang="en-US" sz="1600" b="1" dirty="0" err="1"/>
              <a:t>Manunggal</a:t>
            </a:r>
            <a:r>
              <a:rPr lang="en-US" sz="1600" b="1" dirty="0"/>
              <a:t> </a:t>
            </a:r>
            <a:r>
              <a:rPr lang="en-US" sz="1600" b="1" dirty="0" err="1"/>
              <a:t>Sukojaya</a:t>
            </a:r>
            <a:r>
              <a:rPr lang="en-US" sz="1600" b="1" dirty="0"/>
              <a:t>, PT. </a:t>
            </a:r>
            <a:r>
              <a:rPr lang="en-US" sz="1600" b="1" dirty="0" err="1"/>
              <a:t>Dwi</a:t>
            </a:r>
            <a:r>
              <a:rPr lang="en-US" sz="1600" b="1" dirty="0"/>
              <a:t> Bina Utama, CV. Raja </a:t>
            </a:r>
            <a:r>
              <a:rPr lang="en-US" sz="1600" b="1" dirty="0" err="1"/>
              <a:t>Laut</a:t>
            </a:r>
            <a:r>
              <a:rPr lang="en-US" sz="1600" b="1" dirty="0"/>
              <a:t> </a:t>
            </a:r>
            <a:r>
              <a:rPr lang="en-US" sz="1600" b="1" dirty="0" err="1"/>
              <a:t>Tmur</a:t>
            </a:r>
            <a:r>
              <a:rPr lang="en-US" sz="1600" b="1" dirty="0"/>
              <a:t> Ternate dan CV. </a:t>
            </a:r>
            <a:r>
              <a:rPr lang="en-US" sz="1600" b="1" dirty="0" err="1"/>
              <a:t>Jora</a:t>
            </a:r>
            <a:r>
              <a:rPr lang="en-US" sz="1600" b="1" dirty="0"/>
              <a:t> Company Ambon . </a:t>
            </a:r>
            <a:r>
              <a:rPr lang="en-US" sz="1600" b="1" dirty="0" err="1"/>
              <a:t>Peserta</a:t>
            </a:r>
            <a:r>
              <a:rPr lang="en-US" sz="1600" b="1" dirty="0"/>
              <a:t> KPA yang Lulus  </a:t>
            </a:r>
            <a:r>
              <a:rPr lang="en-US" sz="1600" b="1" dirty="0" err="1"/>
              <a:t>sebanyak</a:t>
            </a:r>
            <a:r>
              <a:rPr lang="en-US" sz="1600" b="1" dirty="0"/>
              <a:t> 34 Orang </a:t>
            </a:r>
            <a:endParaRPr lang="en-ID" sz="1600" b="1" dirty="0"/>
          </a:p>
        </p:txBody>
      </p:sp>
    </p:spTree>
    <p:extLst>
      <p:ext uri="{BB962C8B-B14F-4D97-AF65-F5344CB8AC3E}">
        <p14:creationId xmlns:p14="http://schemas.microsoft.com/office/powerpoint/2010/main" val="16618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6486E96-E2DF-415D-AF3A-BC88B4AC4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" y="3861048"/>
            <a:ext cx="4425126" cy="2996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DFADA3-BC98-4E8B-9B4D-2B6E04426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4" y="196"/>
            <a:ext cx="9166455" cy="36448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3D5AD3-3C40-45B8-949A-F7DCAC943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425126" cy="2996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A911E3-36BE-4267-A343-72080CF7E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30" y="1743658"/>
            <a:ext cx="3342118" cy="2506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739E69-CD23-4908-993A-2497D74BB2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" y="1541326"/>
            <a:ext cx="3611893" cy="270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535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4A04C6-9A2D-6621-3BC5-F604D88CC013}"/>
              </a:ext>
            </a:extLst>
          </p:cNvPr>
          <p:cNvSpPr/>
          <p:nvPr/>
        </p:nvSpPr>
        <p:spPr>
          <a:xfrm>
            <a:off x="124696" y="1023504"/>
            <a:ext cx="1399309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Survei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Validasi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, &amp;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Penyuratan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tempat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praktik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(Mg 2-3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Oktober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AFDAAB-1BBA-F1CB-8FB9-9DDBA51549F6}"/>
              </a:ext>
            </a:extLst>
          </p:cNvPr>
          <p:cNvSpPr/>
          <p:nvPr/>
        </p:nvSpPr>
        <p:spPr>
          <a:xfrm>
            <a:off x="1780312" y="1023504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Pembimbingan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&amp;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Penyusunan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Proposal PKL&amp;KPA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(Mg 2-4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Oktober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360D28-7593-3D3D-9AD5-C30159FE460C}"/>
              </a:ext>
            </a:extLst>
          </p:cNvPr>
          <p:cNvSpPr/>
          <p:nvPr/>
        </p:nvSpPr>
        <p:spPr>
          <a:xfrm>
            <a:off x="5420586" y="1023504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Seminar &amp;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Pengumpulan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Proposal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(Mg 1 November)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DEF65-92D4-6CA2-C48B-12CFC26AE1BF}"/>
              </a:ext>
            </a:extLst>
          </p:cNvPr>
          <p:cNvSpPr/>
          <p:nvPr/>
        </p:nvSpPr>
        <p:spPr>
          <a:xfrm>
            <a:off x="7235532" y="1023504"/>
            <a:ext cx="1534391" cy="106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Keberangkatan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ke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lokasi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&amp; Monitoring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Kedatangan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(Mg 2 November)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EAAF5-ED84-D7BB-8875-5DEECE9956A9}"/>
              </a:ext>
            </a:extLst>
          </p:cNvPr>
          <p:cNvSpPr/>
          <p:nvPr/>
        </p:nvSpPr>
        <p:spPr>
          <a:xfrm>
            <a:off x="7270167" y="2441863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Monitoring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Pelaksanan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(Mg 3 Nov-4 Des)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BF520-AA59-FB52-B1BC-9E5C03A3C5C0}"/>
              </a:ext>
            </a:extLst>
          </p:cNvPr>
          <p:cNvSpPr/>
          <p:nvPr/>
        </p:nvSpPr>
        <p:spPr>
          <a:xfrm>
            <a:off x="5406730" y="2441863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Bimbingan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Daring 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(Mg 3 Nov-4 Des)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Sch (2-6 Jan)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87B314-8C0E-F438-558D-B38CE9A3839B}"/>
              </a:ext>
            </a:extLst>
          </p:cNvPr>
          <p:cNvSpPr/>
          <p:nvPr/>
        </p:nvSpPr>
        <p:spPr>
          <a:xfrm>
            <a:off x="3603917" y="1023504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Input data &amp;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sosialisasi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sistim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PKL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(Mg 2-3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Oktober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823F99-9100-E4FC-C72A-F134E59B3D90}"/>
              </a:ext>
            </a:extLst>
          </p:cNvPr>
          <p:cNvSpPr/>
          <p:nvPr/>
        </p:nvSpPr>
        <p:spPr>
          <a:xfrm>
            <a:off x="3576199" y="2441863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Seminar Hasil Daring 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9-13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Januari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2023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354D41-0362-7807-D6DE-B34F7BBDC11F}"/>
              </a:ext>
            </a:extLst>
          </p:cNvPr>
          <p:cNvSpPr/>
          <p:nvPr/>
        </p:nvSpPr>
        <p:spPr>
          <a:xfrm>
            <a:off x="102178" y="2441863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Yudisium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Daring Semester V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14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Februari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2023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9AF8F4-59D1-1805-4CEF-BE45B8D9614D}"/>
              </a:ext>
            </a:extLst>
          </p:cNvPr>
          <p:cNvSpPr/>
          <p:nvPr/>
        </p:nvSpPr>
        <p:spPr>
          <a:xfrm>
            <a:off x="1847845" y="3777094"/>
            <a:ext cx="1624439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Seminar Proposal KPA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22-28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Februari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2023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725533-3B98-DC8E-D3B7-9BF6FF8EC4CB}"/>
              </a:ext>
            </a:extLst>
          </p:cNvPr>
          <p:cNvSpPr/>
          <p:nvPr/>
        </p:nvSpPr>
        <p:spPr>
          <a:xfrm>
            <a:off x="3747644" y="3777094"/>
            <a:ext cx="129541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Monitoring </a:t>
            </a:r>
          </a:p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Pelaksanan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(1 Maret-16 Mei 2023)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A91961-785B-49DA-2C31-FBADCC23EFE5}"/>
              </a:ext>
            </a:extLst>
          </p:cNvPr>
          <p:cNvSpPr/>
          <p:nvPr/>
        </p:nvSpPr>
        <p:spPr>
          <a:xfrm>
            <a:off x="1825328" y="2441863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Evaluasi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Tempat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Praktek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(Mg 2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Januari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2023)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7E6D37-7C75-A08D-510C-8B3A1E0C905B}"/>
              </a:ext>
            </a:extLst>
          </p:cNvPr>
          <p:cNvSpPr/>
          <p:nvPr/>
        </p:nvSpPr>
        <p:spPr>
          <a:xfrm>
            <a:off x="102178" y="3777094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Bimbingan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Proposal Daring 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(Mg 3 Jan- 3 Feb)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2023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09ED9F-2B91-2E47-70E9-9D8EF1360477}"/>
              </a:ext>
            </a:extLst>
          </p:cNvPr>
          <p:cNvSpPr/>
          <p:nvPr/>
        </p:nvSpPr>
        <p:spPr>
          <a:xfrm>
            <a:off x="7318672" y="3777094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Seminar Hasil KPA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29 Mei-1Juni 2023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0B708B-6367-8F06-827D-33A43D35A1F8}"/>
              </a:ext>
            </a:extLst>
          </p:cNvPr>
          <p:cNvSpPr/>
          <p:nvPr/>
        </p:nvSpPr>
        <p:spPr>
          <a:xfrm>
            <a:off x="5420586" y="3777094"/>
            <a:ext cx="1679869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Bimbingan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Laporan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KPA Daring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1 Maret-16 Mei 2023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Luring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17-26 Mei)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B9CC91-5AA9-F3CE-5358-37F7897F689E}"/>
              </a:ext>
            </a:extLst>
          </p:cNvPr>
          <p:cNvSpPr/>
          <p:nvPr/>
        </p:nvSpPr>
        <p:spPr>
          <a:xfrm>
            <a:off x="7318672" y="4940877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Kompre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29 Mei-1Juni 2023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FDF054-0F8E-50E8-5E05-734E7F80E79C}"/>
              </a:ext>
            </a:extLst>
          </p:cNvPr>
          <p:cNvSpPr/>
          <p:nvPr/>
        </p:nvSpPr>
        <p:spPr>
          <a:xfrm>
            <a:off x="5493325" y="4940877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Pengumpulan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Laporan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7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Juni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- 5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Juli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2023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45CF81-3C64-371E-FF42-3540AE2E7E28}"/>
              </a:ext>
            </a:extLst>
          </p:cNvPr>
          <p:cNvSpPr/>
          <p:nvPr/>
        </p:nvSpPr>
        <p:spPr>
          <a:xfrm>
            <a:off x="3576199" y="4940877"/>
            <a:ext cx="1534391" cy="893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Yudisium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7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Juli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2023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110AEFC-63A0-720A-1524-FDC6EB2B8FAF}"/>
              </a:ext>
            </a:extLst>
          </p:cNvPr>
          <p:cNvSpPr/>
          <p:nvPr/>
        </p:nvSpPr>
        <p:spPr>
          <a:xfrm>
            <a:off x="1551713" y="1470314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0B9A8EE-63FF-B36B-38B1-E07DEE1BCC9C}"/>
              </a:ext>
            </a:extLst>
          </p:cNvPr>
          <p:cNvSpPr/>
          <p:nvPr/>
        </p:nvSpPr>
        <p:spPr>
          <a:xfrm>
            <a:off x="3370124" y="1480707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6C9D6A2-E5A9-0BBC-3629-96FA1BF2BF3C}"/>
              </a:ext>
            </a:extLst>
          </p:cNvPr>
          <p:cNvSpPr/>
          <p:nvPr/>
        </p:nvSpPr>
        <p:spPr>
          <a:xfrm>
            <a:off x="5181605" y="1477245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277670F-8D56-2EC1-7A3B-71299B3D18A6}"/>
              </a:ext>
            </a:extLst>
          </p:cNvPr>
          <p:cNvSpPr/>
          <p:nvPr/>
        </p:nvSpPr>
        <p:spPr>
          <a:xfrm>
            <a:off x="6993091" y="1508418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A47C9A3-036A-22B0-0387-B744FCB92666}"/>
              </a:ext>
            </a:extLst>
          </p:cNvPr>
          <p:cNvSpPr/>
          <p:nvPr/>
        </p:nvSpPr>
        <p:spPr>
          <a:xfrm flipH="1">
            <a:off x="7038119" y="2834989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BA88DEE-A864-ACF0-BCCB-8CC476948084}"/>
              </a:ext>
            </a:extLst>
          </p:cNvPr>
          <p:cNvSpPr/>
          <p:nvPr/>
        </p:nvSpPr>
        <p:spPr>
          <a:xfrm flipH="1">
            <a:off x="5178147" y="2845381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6C2A3EF-87EC-B00D-D387-1F86A425DE72}"/>
              </a:ext>
            </a:extLst>
          </p:cNvPr>
          <p:cNvSpPr/>
          <p:nvPr/>
        </p:nvSpPr>
        <p:spPr>
          <a:xfrm flipH="1">
            <a:off x="3366657" y="2869627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82453EE-F6B2-542E-7916-4A5AB89CE29F}"/>
              </a:ext>
            </a:extLst>
          </p:cNvPr>
          <p:cNvSpPr/>
          <p:nvPr/>
        </p:nvSpPr>
        <p:spPr>
          <a:xfrm flipH="1">
            <a:off x="1631373" y="2886947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48E9A83-8B40-5B11-7726-362451B39FAA}"/>
              </a:ext>
            </a:extLst>
          </p:cNvPr>
          <p:cNvSpPr/>
          <p:nvPr/>
        </p:nvSpPr>
        <p:spPr>
          <a:xfrm>
            <a:off x="1652162" y="4175425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A2B4A5B-BCC0-7F44-A005-F50A3013220C}"/>
              </a:ext>
            </a:extLst>
          </p:cNvPr>
          <p:cNvSpPr/>
          <p:nvPr/>
        </p:nvSpPr>
        <p:spPr>
          <a:xfrm>
            <a:off x="3512133" y="4158108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CE36112-8369-7D8B-0EC6-F25D6B63D26C}"/>
              </a:ext>
            </a:extLst>
          </p:cNvPr>
          <p:cNvSpPr/>
          <p:nvPr/>
        </p:nvSpPr>
        <p:spPr>
          <a:xfrm>
            <a:off x="5150437" y="4182354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841D105-59D2-C0FF-315C-F6667296ACBD}"/>
              </a:ext>
            </a:extLst>
          </p:cNvPr>
          <p:cNvSpPr/>
          <p:nvPr/>
        </p:nvSpPr>
        <p:spPr>
          <a:xfrm>
            <a:off x="7128178" y="4206602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3A614D4-8DF7-A4C6-7A82-5311F5A451E7}"/>
              </a:ext>
            </a:extLst>
          </p:cNvPr>
          <p:cNvSpPr/>
          <p:nvPr/>
        </p:nvSpPr>
        <p:spPr>
          <a:xfrm flipH="1">
            <a:off x="7079678" y="5323627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395DF98-F875-C657-E6EB-D0E1547FDF1D}"/>
              </a:ext>
            </a:extLst>
          </p:cNvPr>
          <p:cNvSpPr/>
          <p:nvPr/>
        </p:nvSpPr>
        <p:spPr>
          <a:xfrm flipH="1">
            <a:off x="5201514" y="5327097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E35D79B4-8CC9-E233-BBDA-F03E6948F832}"/>
              </a:ext>
            </a:extLst>
          </p:cNvPr>
          <p:cNvSpPr/>
          <p:nvPr/>
        </p:nvSpPr>
        <p:spPr>
          <a:xfrm rot="5400000">
            <a:off x="7992350" y="2223638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6BB34318-3FCA-B280-671E-777126BAC73D}"/>
              </a:ext>
            </a:extLst>
          </p:cNvPr>
          <p:cNvSpPr/>
          <p:nvPr/>
        </p:nvSpPr>
        <p:spPr>
          <a:xfrm rot="5400000">
            <a:off x="730833" y="3492211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B91B646-7BD2-C32E-B57F-23F04F591695}"/>
              </a:ext>
            </a:extLst>
          </p:cNvPr>
          <p:cNvSpPr/>
          <p:nvPr/>
        </p:nvSpPr>
        <p:spPr>
          <a:xfrm rot="5400000">
            <a:off x="8056427" y="4741699"/>
            <a:ext cx="187032" cy="1281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43BEF0-47D2-756A-2BCA-1AF663C68675}"/>
              </a:ext>
            </a:extLst>
          </p:cNvPr>
          <p:cNvSpPr/>
          <p:nvPr/>
        </p:nvSpPr>
        <p:spPr>
          <a:xfrm>
            <a:off x="154360" y="5088753"/>
            <a:ext cx="3210687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33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SKEMA PKL &amp; KPA</a:t>
            </a:r>
          </a:p>
        </p:txBody>
      </p:sp>
    </p:spTree>
    <p:extLst>
      <p:ext uri="{BB962C8B-B14F-4D97-AF65-F5344CB8AC3E}">
        <p14:creationId xmlns:p14="http://schemas.microsoft.com/office/powerpoint/2010/main" val="35447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727E6-365C-4BDD-9F9B-88681221E463}"/>
              </a:ext>
            </a:extLst>
          </p:cNvPr>
          <p:cNvSpPr txBox="1"/>
          <p:nvPr/>
        </p:nvSpPr>
        <p:spPr>
          <a:xfrm>
            <a:off x="422530" y="2852936"/>
            <a:ext cx="829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PRAKTIK LAYAR INTEGRASI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387170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45356-034D-4226-A0C4-B72B2A405DB1}"/>
              </a:ext>
            </a:extLst>
          </p:cNvPr>
          <p:cNvSpPr txBox="1"/>
          <p:nvPr/>
        </p:nvSpPr>
        <p:spPr>
          <a:xfrm>
            <a:off x="335611" y="260648"/>
            <a:ext cx="3660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2022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3 Trip </a:t>
            </a:r>
            <a:r>
              <a:rPr lang="en-US" dirty="0" err="1"/>
              <a:t>yakni</a:t>
            </a:r>
            <a:r>
              <a:rPr lang="en-US" dirty="0"/>
              <a:t> :</a:t>
            </a:r>
          </a:p>
          <a:p>
            <a:r>
              <a:rPr lang="en-US" dirty="0"/>
              <a:t>1. Trip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Tefa</a:t>
            </a:r>
            <a:r>
              <a:rPr lang="en-US" dirty="0"/>
              <a:t> Handline dan </a:t>
            </a:r>
            <a:r>
              <a:rPr lang="en-US" dirty="0" err="1"/>
              <a:t>Papentaru</a:t>
            </a:r>
            <a:r>
              <a:rPr lang="en-US" dirty="0"/>
              <a:t> 2022 di Seram </a:t>
            </a:r>
            <a:r>
              <a:rPr lang="en-US" dirty="0" err="1"/>
              <a:t>Bagian</a:t>
            </a:r>
            <a:r>
              <a:rPr lang="en-US" dirty="0"/>
              <a:t> Timur dan Bula, </a:t>
            </a:r>
            <a:r>
              <a:rPr lang="en-US" dirty="0" err="1"/>
              <a:t>Maret</a:t>
            </a:r>
            <a:r>
              <a:rPr lang="en-US" dirty="0"/>
              <a:t> 202</a:t>
            </a:r>
          </a:p>
          <a:p>
            <a:r>
              <a:rPr lang="en-US" dirty="0"/>
              <a:t>2. Trip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Tefa</a:t>
            </a:r>
            <a:r>
              <a:rPr lang="en-US" dirty="0"/>
              <a:t> Long Line dan DIKTI SORAYA di </a:t>
            </a:r>
            <a:r>
              <a:rPr lang="en-US" dirty="0" err="1"/>
              <a:t>Kepulauan</a:t>
            </a:r>
            <a:r>
              <a:rPr lang="en-US" dirty="0"/>
              <a:t> </a:t>
            </a:r>
            <a:r>
              <a:rPr lang="en-US" dirty="0" err="1"/>
              <a:t>Ayau</a:t>
            </a:r>
            <a:r>
              <a:rPr lang="en-US" dirty="0"/>
              <a:t>, </a:t>
            </a:r>
            <a:r>
              <a:rPr lang="en-US" dirty="0" err="1"/>
              <a:t>Juni</a:t>
            </a:r>
            <a:r>
              <a:rPr lang="en-US" dirty="0"/>
              <a:t> 2022</a:t>
            </a:r>
          </a:p>
          <a:p>
            <a:r>
              <a:rPr lang="en-US" dirty="0"/>
              <a:t>3. Trip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Tefa</a:t>
            </a:r>
            <a:r>
              <a:rPr lang="en-US" dirty="0"/>
              <a:t> Long Line dan DIKTI SORAYA di </a:t>
            </a:r>
            <a:r>
              <a:rPr lang="en-US" dirty="0" err="1"/>
              <a:t>Kepulauan</a:t>
            </a:r>
            <a:r>
              <a:rPr lang="en-US" dirty="0"/>
              <a:t> </a:t>
            </a:r>
            <a:r>
              <a:rPr lang="en-US" dirty="0" err="1"/>
              <a:t>Mapia</a:t>
            </a:r>
            <a:r>
              <a:rPr lang="en-US" dirty="0"/>
              <a:t>, November 2022</a:t>
            </a:r>
          </a:p>
          <a:p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8841-DB1E-4175-820E-0CA6ED151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53966"/>
            <a:ext cx="4716016" cy="2895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D3017-E7F2-4578-86CD-332827631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48162" cy="3869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F0C1F0-FDC8-488D-B7F0-32279AE1A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53967"/>
            <a:ext cx="4260130" cy="29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7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727E6-365C-4BDD-9F9B-88681221E463}"/>
              </a:ext>
            </a:extLst>
          </p:cNvPr>
          <p:cNvSpPr txBox="1"/>
          <p:nvPr/>
        </p:nvSpPr>
        <p:spPr>
          <a:xfrm>
            <a:off x="1036416" y="2708920"/>
            <a:ext cx="70711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PUBLIKASI PENELITIAN </a:t>
            </a:r>
          </a:p>
          <a:p>
            <a:pPr algn="ctr"/>
            <a:r>
              <a:rPr lang="en-US" sz="5400" b="1" dirty="0"/>
              <a:t>DOSEN TPI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229117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01FF5F-77CE-41E4-A62F-9B6B18602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13741"/>
              </p:ext>
            </p:extLst>
          </p:nvPr>
        </p:nvGraphicFramePr>
        <p:xfrm>
          <a:off x="628650" y="188640"/>
          <a:ext cx="7886700" cy="2271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37">
                  <a:extLst>
                    <a:ext uri="{9D8B030D-6E8A-4147-A177-3AD203B41FA5}">
                      <a16:colId xmlns:a16="http://schemas.microsoft.com/office/drawing/2014/main" val="3872340657"/>
                    </a:ext>
                  </a:extLst>
                </a:gridCol>
                <a:gridCol w="1425307">
                  <a:extLst>
                    <a:ext uri="{9D8B030D-6E8A-4147-A177-3AD203B41FA5}">
                      <a16:colId xmlns:a16="http://schemas.microsoft.com/office/drawing/2014/main" val="3831592980"/>
                    </a:ext>
                  </a:extLst>
                </a:gridCol>
                <a:gridCol w="6057556">
                  <a:extLst>
                    <a:ext uri="{9D8B030D-6E8A-4147-A177-3AD203B41FA5}">
                      <a16:colId xmlns:a16="http://schemas.microsoft.com/office/drawing/2014/main" val="1180881878"/>
                    </a:ext>
                  </a:extLst>
                </a:gridCol>
              </a:tblGrid>
              <a:tr h="30287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No.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Nama Dosen TPI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Link google scholar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ctr"/>
                </a:tc>
                <a:extLst>
                  <a:ext uri="{0D108BD9-81ED-4DB2-BD59-A6C34878D82A}">
                    <a16:rowId xmlns:a16="http://schemas.microsoft.com/office/drawing/2014/main" val="831043077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Dr. Handayani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2"/>
                        </a:rPr>
                        <a:t>https://scholar.google.com/citations?hl=id&amp;user=AqqPbzsAAAAJ&amp;view_op=list_works&amp;sortby=pubdate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742568388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Amir Suruwaky,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3"/>
                        </a:rPr>
                        <a:t>https://scholar.google.com/citations?hl=id&amp;user=nbG7P4QAAAAJ&amp;view_op=list_works&amp;sortby=pubdate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569376795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Muh. Kasim,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4"/>
                        </a:rPr>
                        <a:t>https://scholar.google.com/citations?hl=id&amp;user=GwH-F0oAAAAJ&amp;view_op=list_works&amp;sortby=pubdate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20728891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Vicky R. A. Katili,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5"/>
                        </a:rPr>
                        <a:t>https://scholar.google.com/citations?hl=id&amp;user=cIyWnKEAAAAJ&amp;view_op=list_works&amp;sortby=pubdate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661132722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Muh. Ali Ulat,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6"/>
                        </a:rPr>
                        <a:t>https://scholar.google.com/citations?hl=id&amp;user=mKB5r_8AAAAJ&amp;view_op=list_works&amp;sortby=pubdate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378624806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Endang Gunaisah,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7"/>
                        </a:rPr>
                        <a:t>https://scholar.google.co.id/citations?hl=id&amp;user=GsVsfCkAAAAJ&amp;view_op=list_works&amp;sortby=pubdate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29642584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Dr. Ismail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8"/>
                        </a:rPr>
                        <a:t>https://scholar.google.co.id/citations?hl=id&amp;user=xDsMZvYAAAAJ&amp;view_op=list_works&amp;sortby=pubdate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266498203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Misbah Sururi,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9"/>
                        </a:rPr>
                        <a:t>https://scholar.google.co.id/citations?hl=id&amp;user=Ddvow4MAAAAJ&amp;view_op=list_works&amp;sortby=pubdate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934287341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Lay Tjarles,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0"/>
                        </a:rPr>
                        <a:t>https://scholar.google.co.id/citations?hl=id&amp;user=0LBqnTwAAAAJ&amp;view_op=list_works&amp;sortby=pubdate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073722842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10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Mustasim,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1"/>
                        </a:rPr>
                        <a:t>https://scholar.google.co.id/citations?hl=id&amp;user=wQZ29IsAAAAJ&amp;view_op=list_works&amp;sortby=pubdate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255115232"/>
                  </a:ext>
                </a:extLst>
              </a:tr>
              <a:tr h="18707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11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Sepri,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 dirty="0">
                          <a:effectLst/>
                          <a:hlinkClick r:id="rId12"/>
                        </a:rPr>
                        <a:t>https://scholar.google.co.id/citations?user=Q0ioXlsAAAAJ&amp;hl=id</a:t>
                      </a:r>
                      <a:endParaRPr lang="en-ID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277213165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6204EF-0B29-4516-B830-28A60C63C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69989"/>
              </p:ext>
            </p:extLst>
          </p:nvPr>
        </p:nvGraphicFramePr>
        <p:xfrm>
          <a:off x="179512" y="2852937"/>
          <a:ext cx="8856985" cy="3862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908">
                  <a:extLst>
                    <a:ext uri="{9D8B030D-6E8A-4147-A177-3AD203B41FA5}">
                      <a16:colId xmlns:a16="http://schemas.microsoft.com/office/drawing/2014/main" val="372498664"/>
                    </a:ext>
                  </a:extLst>
                </a:gridCol>
                <a:gridCol w="469089">
                  <a:extLst>
                    <a:ext uri="{9D8B030D-6E8A-4147-A177-3AD203B41FA5}">
                      <a16:colId xmlns:a16="http://schemas.microsoft.com/office/drawing/2014/main" val="2422862840"/>
                    </a:ext>
                  </a:extLst>
                </a:gridCol>
                <a:gridCol w="4210073">
                  <a:extLst>
                    <a:ext uri="{9D8B030D-6E8A-4147-A177-3AD203B41FA5}">
                      <a16:colId xmlns:a16="http://schemas.microsoft.com/office/drawing/2014/main" val="2019590160"/>
                    </a:ext>
                  </a:extLst>
                </a:gridCol>
                <a:gridCol w="1644743">
                  <a:extLst>
                    <a:ext uri="{9D8B030D-6E8A-4147-A177-3AD203B41FA5}">
                      <a16:colId xmlns:a16="http://schemas.microsoft.com/office/drawing/2014/main" val="3635822703"/>
                    </a:ext>
                  </a:extLst>
                </a:gridCol>
                <a:gridCol w="2228172">
                  <a:extLst>
                    <a:ext uri="{9D8B030D-6E8A-4147-A177-3AD203B41FA5}">
                      <a16:colId xmlns:a16="http://schemas.microsoft.com/office/drawing/2014/main" val="1714146944"/>
                    </a:ext>
                  </a:extLst>
                </a:gridCol>
              </a:tblGrid>
              <a:tr h="29597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No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Tahun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Judul Publikasi 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u="none" strike="noStrike">
                          <a:effectLst/>
                        </a:rPr>
                        <a:t>Klasifikasi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Author PKPS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805894316"/>
                  </a:ext>
                </a:extLst>
              </a:tr>
              <a:tr h="3847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1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SHUTER, THE INNOVATION TOOLS TO REPLACE STONE FOR HANDLINE BAIT OF TUNA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50" u="none" strike="noStrike">
                          <a:effectLst/>
                        </a:rPr>
                        <a:t>Nasional terindeks sinta 4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Mustasim, Misbah Sururi, Muh Kasim, M Ali Ulat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2582359453"/>
                  </a:ext>
                </a:extLst>
              </a:tr>
              <a:tr h="3847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u="none" strike="noStrike">
                          <a:effectLst/>
                        </a:rPr>
                        <a:t>Studi Komparatif Penurunan Pendapatan Pada Wisata Pantai Alami dan Amenitas Wisata Pantai Akibat Pandemi Covid-19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50" u="none" strike="noStrike">
                          <a:effectLst/>
                        </a:rPr>
                        <a:t>Nasional terindeks sinta 3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Endang Gunaisah, Ismail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453207708"/>
                  </a:ext>
                </a:extLst>
              </a:tr>
              <a:tr h="3847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3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u="none" strike="noStrike">
                          <a:effectLst/>
                        </a:rPr>
                        <a:t>Konektivitas Sistem Sosial-Ekologi Lamun dan Perikanan Skala Kecil Social-Ecological System Connectivity of Seaweed and Small Scale Fisheries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50" u="none" strike="noStrike">
                          <a:effectLst/>
                        </a:rPr>
                        <a:t>Nasional terindeks sinta 3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Handayani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1128599289"/>
                  </a:ext>
                </a:extLst>
              </a:tr>
              <a:tr h="3847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4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u="none" strike="noStrike">
                          <a:effectLst/>
                        </a:rPr>
                        <a:t>KEARIFAN LOKAL MASYARAKAT KEPULAUAN AYAU KABUPATEN RAJA AMPAT TERHADAP KESELAMATAN PELAYARAN DI ALUR PELAYARAN SEMPIT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50" u="none" strike="noStrike">
                          <a:effectLst/>
                        </a:rPr>
                        <a:t>Nasional terindeks sinta 4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Lay Tjarles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1665951774"/>
                  </a:ext>
                </a:extLst>
              </a:tr>
              <a:tr h="3847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5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50" u="none" strike="noStrike">
                          <a:effectLst/>
                        </a:rPr>
                        <a:t>Struktur Komunitas Plankton di Perairan Pantai Tanjung Kasuari, Kecamatan Sorong Barat, Kota Sorong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50" u="none" strike="noStrike">
                          <a:effectLst/>
                        </a:rPr>
                        <a:t>Nasional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Vicky Katili, Muh. Kasim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3603686440"/>
                  </a:ext>
                </a:extLst>
              </a:tr>
              <a:tr h="44231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6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50" u="none" strike="noStrike">
                          <a:effectLst/>
                        </a:rPr>
                        <a:t>KOMPOSISI SUMBERDAYA IKAN HASIL TANGKAPAN PANCING ULUR DI</a:t>
                      </a:r>
                      <a:br>
                        <a:rPr lang="en-ID" sz="1050" u="none" strike="noStrike">
                          <a:effectLst/>
                        </a:rPr>
                      </a:br>
                      <a:r>
                        <a:rPr lang="en-ID" sz="1050" u="none" strike="noStrike">
                          <a:effectLst/>
                        </a:rPr>
                        <a:t>PERAIRAN MALAUMKARTA PAPUA BARAT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50" u="none" strike="noStrike">
                          <a:effectLst/>
                        </a:rPr>
                        <a:t>Nasional terindeks sinta 5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Misbah Sururi, Ismail, Amir Suruwaky, Vicky R Katily, Lay Tjarles</a:t>
                      </a:r>
                      <a:br>
                        <a:rPr lang="en-ID" sz="1050" u="none" strike="noStrike">
                          <a:effectLst/>
                        </a:rPr>
                      </a:b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2493537166"/>
                  </a:ext>
                </a:extLst>
              </a:tr>
              <a:tr h="3847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7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The relationship between small pelagic fish catches with sea surface temperature and chlorophyll in Makassar Strait waters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50" u="none" strike="noStrike">
                          <a:effectLst/>
                        </a:rPr>
                        <a:t>Nasional terindeks sinta 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Muh. Kasim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2200601098"/>
                  </a:ext>
                </a:extLst>
              </a:tr>
              <a:tr h="3847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8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50" u="none" strike="noStrike">
                          <a:effectLst/>
                        </a:rPr>
                        <a:t>Persepsi dan Partisipasi Masyarakat Pesisir Malaumkarta dalam Rencana Pengembangan Wisata Bahari di Pulau Um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50" u="none" strike="noStrike">
                          <a:effectLst/>
                        </a:rPr>
                        <a:t>Nasional terindeks sinta 3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>
                          <a:effectLst/>
                        </a:rPr>
                        <a:t>Handayani, Mustasim, E Gunaisah, M Kasim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3570542957"/>
                  </a:ext>
                </a:extLst>
              </a:tr>
              <a:tr h="3847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9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>
                          <a:effectLst/>
                        </a:rPr>
                        <a:t>2022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u="none" strike="noStrike">
                          <a:effectLst/>
                        </a:rPr>
                        <a:t>HANDLINE CATCHING USING METAL JIG DRIFT FISHING IN WEST PAPUA MALAUMKARTA WATERS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50" u="none" strike="noStrike">
                          <a:effectLst/>
                        </a:rPr>
                        <a:t>Nasional terindeks sinta 5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 dirty="0">
                          <a:effectLst/>
                        </a:rPr>
                        <a:t>M </a:t>
                      </a:r>
                      <a:r>
                        <a:rPr lang="en-ID" sz="1050" u="none" strike="noStrike" dirty="0" err="1">
                          <a:effectLst/>
                        </a:rPr>
                        <a:t>Sururi</a:t>
                      </a:r>
                      <a:r>
                        <a:rPr lang="en-ID" sz="1050" u="none" strike="noStrike" dirty="0">
                          <a:effectLst/>
                        </a:rPr>
                        <a:t>, AM </a:t>
                      </a:r>
                      <a:r>
                        <a:rPr lang="en-ID" sz="1050" u="none" strike="noStrike" dirty="0" err="1">
                          <a:effectLst/>
                        </a:rPr>
                        <a:t>Suruwaky</a:t>
                      </a:r>
                      <a:r>
                        <a:rPr lang="en-ID" sz="1050" u="none" strike="noStrike" dirty="0">
                          <a:effectLst/>
                        </a:rPr>
                        <a:t>, Vicky </a:t>
                      </a:r>
                      <a:r>
                        <a:rPr lang="en-ID" sz="1050" u="none" strike="noStrike" dirty="0" err="1">
                          <a:effectLst/>
                        </a:rPr>
                        <a:t>Katili</a:t>
                      </a:r>
                      <a:r>
                        <a:rPr lang="en-ID" sz="1050" u="none" strike="noStrike" dirty="0">
                          <a:effectLst/>
                        </a:rPr>
                        <a:t>, Lay </a:t>
                      </a:r>
                      <a:r>
                        <a:rPr lang="en-ID" sz="1050" u="none" strike="noStrike" dirty="0" err="1">
                          <a:effectLst/>
                        </a:rPr>
                        <a:t>Tjarles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100892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37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727E6-365C-4BDD-9F9B-88681221E463}"/>
              </a:ext>
            </a:extLst>
          </p:cNvPr>
          <p:cNvSpPr txBox="1"/>
          <p:nvPr/>
        </p:nvSpPr>
        <p:spPr>
          <a:xfrm>
            <a:off x="2081574" y="2708920"/>
            <a:ext cx="4980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PUBLIKASI PKM </a:t>
            </a:r>
          </a:p>
          <a:p>
            <a:pPr algn="ctr"/>
            <a:r>
              <a:rPr lang="en-US" sz="5400" b="1" dirty="0"/>
              <a:t>DOSEN TPI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85019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4EF214-7640-45A7-974B-CCE6413C205A}"/>
              </a:ext>
            </a:extLst>
          </p:cNvPr>
          <p:cNvSpPr txBox="1"/>
          <p:nvPr/>
        </p:nvSpPr>
        <p:spPr>
          <a:xfrm>
            <a:off x="1446240" y="2136338"/>
            <a:ext cx="62515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DOSEN TETAP</a:t>
            </a:r>
          </a:p>
          <a:p>
            <a:pPr algn="ctr"/>
            <a:r>
              <a:rPr lang="en-US" sz="5400" b="1" dirty="0"/>
              <a:t>DOSEN TIDAK TETAP</a:t>
            </a:r>
          </a:p>
          <a:p>
            <a:pPr algn="ctr"/>
            <a:r>
              <a:rPr lang="en-US" sz="5400" b="1" dirty="0"/>
              <a:t>DOSEN DUDI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411182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0077FC-2539-49E9-88CE-92C62F016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53157"/>
              </p:ext>
            </p:extLst>
          </p:nvPr>
        </p:nvGraphicFramePr>
        <p:xfrm>
          <a:off x="251520" y="2996952"/>
          <a:ext cx="8568952" cy="3717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596">
                  <a:extLst>
                    <a:ext uri="{9D8B030D-6E8A-4147-A177-3AD203B41FA5}">
                      <a16:colId xmlns:a16="http://schemas.microsoft.com/office/drawing/2014/main" val="2569039808"/>
                    </a:ext>
                  </a:extLst>
                </a:gridCol>
                <a:gridCol w="431685">
                  <a:extLst>
                    <a:ext uri="{9D8B030D-6E8A-4147-A177-3AD203B41FA5}">
                      <a16:colId xmlns:a16="http://schemas.microsoft.com/office/drawing/2014/main" val="1179042675"/>
                    </a:ext>
                  </a:extLst>
                </a:gridCol>
                <a:gridCol w="4985964">
                  <a:extLst>
                    <a:ext uri="{9D8B030D-6E8A-4147-A177-3AD203B41FA5}">
                      <a16:colId xmlns:a16="http://schemas.microsoft.com/office/drawing/2014/main" val="3394076325"/>
                    </a:ext>
                  </a:extLst>
                </a:gridCol>
                <a:gridCol w="2870707">
                  <a:extLst>
                    <a:ext uri="{9D8B030D-6E8A-4147-A177-3AD203B41FA5}">
                      <a16:colId xmlns:a16="http://schemas.microsoft.com/office/drawing/2014/main" val="1147758927"/>
                    </a:ext>
                  </a:extLst>
                </a:gridCol>
              </a:tblGrid>
              <a:tr h="33791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No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Tahun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 err="1">
                          <a:effectLst/>
                        </a:rPr>
                        <a:t>Judul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Publikasi</a:t>
                      </a:r>
                      <a:r>
                        <a:rPr lang="en-ID" sz="1100" u="none" strike="noStrike" dirty="0">
                          <a:effectLst/>
                        </a:rPr>
                        <a:t> PKM 2022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Author TPI PKPS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2834118356"/>
                  </a:ext>
                </a:extLst>
              </a:tr>
              <a:tr h="37545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1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hlinkClick r:id="rId2"/>
                        </a:rPr>
                        <a:t>UNDERSTANDING THE ROLE OF JOINT BUSINESS GROUPS AS MARINE TOURISM CREATIVE ECONOMIC DEVELOPMENT EFFORTS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50" u="none" strike="noStrike">
                          <a:effectLst/>
                        </a:rPr>
                        <a:t>H Handayani, M. Ali Ulat, E Gunaisah, Ismail, Mustasim, Muh Kasim 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521634251"/>
                  </a:ext>
                </a:extLst>
              </a:tr>
              <a:tr h="37545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  <a:hlinkClick r:id="rId3"/>
                        </a:rPr>
                        <a:t>OPTIMALISASI HASIL TANGKAPAN DENGAN PENGEMBANGAN PRODUK FILLET IKAN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50" u="none" strike="noStrike">
                          <a:effectLst/>
                        </a:rPr>
                        <a:t>Handayani, Mustasim , Endang Gunaisah, Muh. Kasim 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1149903966"/>
                  </a:ext>
                </a:extLst>
              </a:tr>
              <a:tr h="37545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4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  <a:hlinkClick r:id="rId4"/>
                        </a:rPr>
                        <a:t>SOSIALISASI DAN PRAKTIK ALAT KESELAMATAN DASAR DI LAUT UNTUK MENINGKATKAN PENGETAHUAN DAN KETRAMPILAN PENGUNJUNG WISATA BAHARI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50" u="none" strike="noStrike">
                          <a:effectLst/>
                        </a:rPr>
                        <a:t>Muh Kasim, Endang Gunaisah, Misbah Sururi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1677065932"/>
                  </a:ext>
                </a:extLst>
              </a:tr>
              <a:tr h="37545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5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  <a:hlinkClick r:id="rId5"/>
                        </a:rPr>
                        <a:t>PEMAHAMAN PERAN KELOMPOK USAHA BERSAMA SEBAGAI UPAYA PENGEMBANGAN EKONOMI KREATIF WISATA BAHARI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50" u="none" strike="noStrike">
                          <a:effectLst/>
                        </a:rPr>
                        <a:t>Handayani, Muhamad Ali Ulat, Endang Gunaisah, Ismail, Mustasim, Muh Kasim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4228519116"/>
                  </a:ext>
                </a:extLst>
              </a:tr>
              <a:tr h="37545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6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>
                          <a:effectLst/>
                          <a:hlinkClick r:id="rId6"/>
                        </a:rPr>
                        <a:t>Edukasi Protokol Kesehatan Berbasis Panti Sebagai Upaya Membentuk Generasi Tanggap Covid-19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50" u="none" strike="noStrike">
                          <a:effectLst/>
                        </a:rPr>
                        <a:t>Muh Kasim, Handayani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2101912861"/>
                  </a:ext>
                </a:extLst>
              </a:tr>
              <a:tr h="37545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7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  <a:hlinkClick r:id="rId7"/>
                        </a:rPr>
                        <a:t>PRAKTIK PENGENALAN DAN KEMAMPUAN SCUBA DIVING BAGI MAHASISWA DAN MAHASISWI KEDOKTERAN UNIVERSITAS NEGERI PAPUA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50" u="none" strike="noStrike">
                          <a:effectLst/>
                        </a:rPr>
                        <a:t>Tjarles Lay, M Ali Ulat, Vicky Rizky Affandi Katili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2949078492"/>
                  </a:ext>
                </a:extLst>
              </a:tr>
              <a:tr h="37545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8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  <a:hlinkClick r:id="rId8"/>
                        </a:rPr>
                        <a:t>Pelestarian Transplantasi Terumbu Karang di Pulau Gag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50" u="none" strike="noStrike">
                          <a:effectLst/>
                        </a:rPr>
                        <a:t>Vicky Rizky Katili, Lay Tjarles, Muhamad Ali Ulat, Amir M Suruwaky, Ismail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3935790566"/>
                  </a:ext>
                </a:extLst>
              </a:tr>
              <a:tr h="37545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9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hlinkClick r:id="rId9"/>
                        </a:rPr>
                        <a:t>Peningkatan Kesadaran Masyarakat Melalui Sosialisasi Peran Dan Manfaat Hutan Mangrove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50" u="none" strike="noStrike">
                          <a:effectLst/>
                        </a:rPr>
                        <a:t>Ismail, Muhamad Ali Ulat    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1542769482"/>
                  </a:ext>
                </a:extLst>
              </a:tr>
              <a:tr h="37545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  <a:hlinkClick r:id="rId10"/>
                        </a:rPr>
                        <a:t>Studi Komparatif Penurunan Pendapatan Pada Wisata Pantai Alami dan Amenitas Wisata Pantai Akibat Pandemi Covid-19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6" marR="6886" marT="68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50" u="none" strike="noStrike" dirty="0" err="1">
                          <a:effectLst/>
                        </a:rPr>
                        <a:t>Endang</a:t>
                      </a:r>
                      <a:r>
                        <a:rPr lang="en-ID" sz="1050" u="none" strike="noStrike" dirty="0">
                          <a:effectLst/>
                        </a:rPr>
                        <a:t> </a:t>
                      </a:r>
                      <a:r>
                        <a:rPr lang="en-ID" sz="1050" u="none" strike="noStrike" dirty="0" err="1">
                          <a:effectLst/>
                        </a:rPr>
                        <a:t>Gunaisah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" marR="6886" marT="6886" marB="0" anchor="ctr"/>
                </a:tc>
                <a:extLst>
                  <a:ext uri="{0D108BD9-81ED-4DB2-BD59-A6C34878D82A}">
                    <a16:rowId xmlns:a16="http://schemas.microsoft.com/office/drawing/2014/main" val="310996139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703532-6AAB-46A3-B9FB-A5A4B7688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65480"/>
              </p:ext>
            </p:extLst>
          </p:nvPr>
        </p:nvGraphicFramePr>
        <p:xfrm>
          <a:off x="628650" y="188640"/>
          <a:ext cx="7886700" cy="2271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37">
                  <a:extLst>
                    <a:ext uri="{9D8B030D-6E8A-4147-A177-3AD203B41FA5}">
                      <a16:colId xmlns:a16="http://schemas.microsoft.com/office/drawing/2014/main" val="3872340657"/>
                    </a:ext>
                  </a:extLst>
                </a:gridCol>
                <a:gridCol w="1425307">
                  <a:extLst>
                    <a:ext uri="{9D8B030D-6E8A-4147-A177-3AD203B41FA5}">
                      <a16:colId xmlns:a16="http://schemas.microsoft.com/office/drawing/2014/main" val="3831592980"/>
                    </a:ext>
                  </a:extLst>
                </a:gridCol>
                <a:gridCol w="6057556">
                  <a:extLst>
                    <a:ext uri="{9D8B030D-6E8A-4147-A177-3AD203B41FA5}">
                      <a16:colId xmlns:a16="http://schemas.microsoft.com/office/drawing/2014/main" val="1180881878"/>
                    </a:ext>
                  </a:extLst>
                </a:gridCol>
              </a:tblGrid>
              <a:tr h="30287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No.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Nama Dosen TPI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Link google scholar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ctr"/>
                </a:tc>
                <a:extLst>
                  <a:ext uri="{0D108BD9-81ED-4DB2-BD59-A6C34878D82A}">
                    <a16:rowId xmlns:a16="http://schemas.microsoft.com/office/drawing/2014/main" val="831043077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Dr. Handayani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1"/>
                        </a:rPr>
                        <a:t>https://scholar.google.com/citations?hl=id&amp;user=AqqPbzsAAAAJ&amp;view_op=list_works&amp;sortby=pubdate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742568388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Amir Suruwaky,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2"/>
                        </a:rPr>
                        <a:t>https://scholar.google.com/citations?hl=id&amp;user=nbG7P4QAAAAJ&amp;view_op=list_works&amp;sortby=pubdate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569376795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Muh. Kasim,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3"/>
                        </a:rPr>
                        <a:t>https://scholar.google.com/citations?hl=id&amp;user=GwH-F0oAAAAJ&amp;view_op=list_works&amp;sortby=pubdate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20728891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Vicky R. A. Katili,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4"/>
                        </a:rPr>
                        <a:t>https://scholar.google.com/citations?hl=id&amp;user=cIyWnKEAAAAJ&amp;view_op=list_works&amp;sortby=pubdate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661132722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Muh. Ali Ulat,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5"/>
                        </a:rPr>
                        <a:t>https://scholar.google.com/citations?hl=id&amp;user=mKB5r_8AAAAJ&amp;view_op=list_works&amp;sortby=pubdate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378624806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Endang Gunaisah,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6"/>
                        </a:rPr>
                        <a:t>https://scholar.google.co.id/citations?hl=id&amp;user=GsVsfCkAAAAJ&amp;view_op=list_works&amp;sortby=pubdate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29642584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Dr. Ismail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7"/>
                        </a:rPr>
                        <a:t>https://scholar.google.co.id/citations?hl=id&amp;user=xDsMZvYAAAAJ&amp;view_op=list_works&amp;sortby=pubdate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266498203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Misbah Sururi,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8"/>
                        </a:rPr>
                        <a:t>https://scholar.google.co.id/citations?hl=id&amp;user=Ddvow4MAAAAJ&amp;view_op=list_works&amp;sortby=pubdate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934287341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Lay Tjarles,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19"/>
                        </a:rPr>
                        <a:t>https://scholar.google.co.id/citations?hl=id&amp;user=0LBqnTwAAAAJ&amp;view_op=list_works&amp;sortby=pubdate 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073722842"/>
                  </a:ext>
                </a:extLst>
              </a:tr>
              <a:tr h="17816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10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Mustasim,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>
                          <a:effectLst/>
                          <a:hlinkClick r:id="rId20"/>
                        </a:rPr>
                        <a:t>https://scholar.google.co.id/citations?hl=id&amp;user=wQZ29IsAAAAJ&amp;view_op=list_works&amp;sortby=pubdate</a:t>
                      </a:r>
                      <a:endParaRPr lang="en-ID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255115232"/>
                  </a:ext>
                </a:extLst>
              </a:tr>
              <a:tr h="18707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</a:rPr>
                        <a:t>11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Sepri, M.Si.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sng" strike="noStrike" dirty="0">
                          <a:effectLst/>
                          <a:hlinkClick r:id="rId21"/>
                        </a:rPr>
                        <a:t>https://scholar.google.co.id/citations?user=Q0ioXlsAAAAJ&amp;hl=id</a:t>
                      </a:r>
                      <a:endParaRPr lang="en-ID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277213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85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482472-3256-4125-B6AB-52852F7781EE}"/>
              </a:ext>
            </a:extLst>
          </p:cNvPr>
          <p:cNvSpPr/>
          <p:nvPr/>
        </p:nvSpPr>
        <p:spPr>
          <a:xfrm>
            <a:off x="2168140" y="2967335"/>
            <a:ext cx="4807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C974B-1531-4516-BA15-715F7119A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30390" r="3538" b="12182"/>
          <a:stretch/>
        </p:blipFill>
        <p:spPr>
          <a:xfrm>
            <a:off x="0" y="120164"/>
            <a:ext cx="9108504" cy="3164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10B9E-6734-47C3-9FBB-B858CF771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30391" r="13776" b="16384"/>
          <a:stretch/>
        </p:blipFill>
        <p:spPr>
          <a:xfrm>
            <a:off x="35496" y="3429000"/>
            <a:ext cx="9108504" cy="32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8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4EF214-7640-45A7-974B-CCE6413C205A}"/>
              </a:ext>
            </a:extLst>
          </p:cNvPr>
          <p:cNvSpPr txBox="1"/>
          <p:nvPr/>
        </p:nvSpPr>
        <p:spPr>
          <a:xfrm>
            <a:off x="179512" y="2852936"/>
            <a:ext cx="8387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PERKULIAHAN DAN PRAKTIK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240907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8E9AA-706B-4DCA-9DA1-95FC90F9D97F}"/>
              </a:ext>
            </a:extLst>
          </p:cNvPr>
          <p:cNvSpPr txBox="1"/>
          <p:nvPr/>
        </p:nvSpPr>
        <p:spPr>
          <a:xfrm>
            <a:off x="143508" y="188640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Jumlah</a:t>
            </a:r>
            <a:r>
              <a:rPr lang="en-US" sz="2400" b="1" dirty="0"/>
              <a:t> </a:t>
            </a:r>
            <a:r>
              <a:rPr lang="en-US" sz="2400" b="1" dirty="0" err="1"/>
              <a:t>Peserta</a:t>
            </a:r>
            <a:r>
              <a:rPr lang="en-US" sz="2400" b="1" dirty="0"/>
              <a:t> </a:t>
            </a:r>
            <a:r>
              <a:rPr lang="en-US" sz="2400" b="1" dirty="0" err="1"/>
              <a:t>Didik</a:t>
            </a:r>
            <a:r>
              <a:rPr lang="en-US" sz="2400" b="1" dirty="0"/>
              <a:t> Prodi TPI :</a:t>
            </a:r>
          </a:p>
          <a:p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Semester </a:t>
            </a:r>
            <a:r>
              <a:rPr lang="en-US" b="1" dirty="0" err="1">
                <a:highlight>
                  <a:srgbClr val="FFFF00"/>
                </a:highlight>
              </a:rPr>
              <a:t>Genap</a:t>
            </a:r>
            <a:r>
              <a:rPr lang="en-US" b="1" dirty="0">
                <a:highlight>
                  <a:srgbClr val="FFFF00"/>
                </a:highlight>
              </a:rPr>
              <a:t> TA. 2021-2022</a:t>
            </a:r>
          </a:p>
          <a:p>
            <a:r>
              <a:rPr lang="en-US" b="1" i="1" u="sng" dirty="0" err="1"/>
              <a:t>Remaja</a:t>
            </a:r>
            <a:r>
              <a:rPr lang="en-US" b="1" i="1" u="sng" dirty="0"/>
              <a:t> Lulus 39 Orang</a:t>
            </a:r>
          </a:p>
          <a:p>
            <a:r>
              <a:rPr lang="en-US" dirty="0"/>
              <a:t>-</a:t>
            </a:r>
            <a:r>
              <a:rPr lang="en-US" dirty="0" err="1"/>
              <a:t>Skorsing</a:t>
            </a:r>
            <a:r>
              <a:rPr lang="en-US" dirty="0"/>
              <a:t> 7 orang : Abdul Malik, </a:t>
            </a:r>
            <a:r>
              <a:rPr lang="en-US" dirty="0" err="1"/>
              <a:t>Aco</a:t>
            </a:r>
            <a:r>
              <a:rPr lang="en-US" dirty="0"/>
              <a:t> </a:t>
            </a:r>
            <a:r>
              <a:rPr lang="en-US" dirty="0" err="1"/>
              <a:t>Wantonga</a:t>
            </a:r>
            <a:r>
              <a:rPr lang="en-US" dirty="0"/>
              <a:t>, Ahmad Haryanto, </a:t>
            </a:r>
            <a:r>
              <a:rPr lang="en-US" dirty="0" err="1"/>
              <a:t>Frangky</a:t>
            </a:r>
            <a:r>
              <a:rPr lang="en-US" dirty="0"/>
              <a:t> </a:t>
            </a:r>
            <a:r>
              <a:rPr lang="en-US" dirty="0" err="1"/>
              <a:t>Beay</a:t>
            </a:r>
            <a:r>
              <a:rPr lang="en-US" dirty="0"/>
              <a:t>, Sani </a:t>
            </a:r>
            <a:r>
              <a:rPr lang="en-US" dirty="0" err="1"/>
              <a:t>Wokas</a:t>
            </a:r>
            <a:r>
              <a:rPr lang="en-US" dirty="0"/>
              <a:t>, Ali </a:t>
            </a:r>
            <a:r>
              <a:rPr lang="en-US" dirty="0" err="1"/>
              <a:t>Mokan</a:t>
            </a:r>
            <a:r>
              <a:rPr lang="en-US" dirty="0"/>
              <a:t>, Armin </a:t>
            </a:r>
            <a:r>
              <a:rPr lang="en-US" dirty="0" err="1"/>
              <a:t>Muna</a:t>
            </a:r>
            <a:r>
              <a:rPr lang="en-US" dirty="0"/>
              <a:t>)</a:t>
            </a:r>
          </a:p>
          <a:p>
            <a:r>
              <a:rPr lang="en-US" b="1" i="1" u="sng" dirty="0"/>
              <a:t>Madya Lulus 26 Orang </a:t>
            </a:r>
          </a:p>
          <a:p>
            <a:r>
              <a:rPr lang="en-US" dirty="0"/>
              <a:t>-</a:t>
            </a:r>
            <a:r>
              <a:rPr lang="en-US" dirty="0" err="1"/>
              <a:t>Skorsing</a:t>
            </a:r>
            <a:r>
              <a:rPr lang="en-US" dirty="0"/>
              <a:t> 2 orang : La </a:t>
            </a:r>
            <a:r>
              <a:rPr lang="en-US" dirty="0" err="1"/>
              <a:t>Arif</a:t>
            </a:r>
            <a:r>
              <a:rPr lang="en-US" dirty="0"/>
              <a:t> </a:t>
            </a:r>
            <a:r>
              <a:rPr lang="en-US" dirty="0" err="1"/>
              <a:t>Aminuddin</a:t>
            </a:r>
            <a:r>
              <a:rPr lang="en-US" dirty="0"/>
              <a:t> dan </a:t>
            </a:r>
            <a:r>
              <a:rPr lang="en-US" dirty="0" err="1"/>
              <a:t>Aggi</a:t>
            </a:r>
            <a:r>
              <a:rPr lang="en-US" dirty="0"/>
              <a:t> Al </a:t>
            </a:r>
            <a:r>
              <a:rPr lang="en-US" dirty="0" err="1"/>
              <a:t>Qahfi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Meninggal</a:t>
            </a:r>
            <a:r>
              <a:rPr lang="en-US" dirty="0"/>
              <a:t> Dunia ; Sandi </a:t>
            </a:r>
            <a:r>
              <a:rPr lang="en-US" dirty="0" err="1"/>
              <a:t>Anugrah</a:t>
            </a:r>
            <a:r>
              <a:rPr lang="en-US" dirty="0"/>
              <a:t> M. </a:t>
            </a:r>
          </a:p>
          <a:p>
            <a:r>
              <a:rPr lang="en-US" b="1" i="1" u="sng" dirty="0"/>
              <a:t>Perdana Lulus 34 Orang</a:t>
            </a:r>
          </a:p>
          <a:p>
            <a:r>
              <a:rPr lang="en-US" dirty="0"/>
              <a:t>-</a:t>
            </a:r>
            <a:r>
              <a:rPr lang="en-US" dirty="0" err="1"/>
              <a:t>Skorsing</a:t>
            </a:r>
            <a:r>
              <a:rPr lang="en-US" dirty="0"/>
              <a:t> 4 orang : Daniel S. Yebo, </a:t>
            </a:r>
            <a:r>
              <a:rPr lang="en-US" dirty="0" err="1"/>
              <a:t>Sakarias</a:t>
            </a:r>
            <a:r>
              <a:rPr lang="en-US" dirty="0"/>
              <a:t> </a:t>
            </a:r>
            <a:r>
              <a:rPr lang="en-US" dirty="0" err="1"/>
              <a:t>Yolmen</a:t>
            </a:r>
            <a:r>
              <a:rPr lang="en-US" dirty="0"/>
              <a:t>, </a:t>
            </a:r>
            <a:r>
              <a:rPr lang="en-US" dirty="0" err="1"/>
              <a:t>Ziamentary</a:t>
            </a:r>
            <a:r>
              <a:rPr lang="en-US" dirty="0"/>
              <a:t> Tupan, La Ode </a:t>
            </a:r>
            <a:r>
              <a:rPr lang="en-US" dirty="0" err="1"/>
              <a:t>Hidayat</a:t>
            </a:r>
            <a:endParaRPr lang="en-US" dirty="0"/>
          </a:p>
          <a:p>
            <a:endParaRPr lang="en-US" dirty="0"/>
          </a:p>
          <a:p>
            <a:endParaRPr lang="en-US" b="1" dirty="0"/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Semester </a:t>
            </a:r>
            <a:r>
              <a:rPr lang="en-US" b="1" dirty="0" err="1">
                <a:highlight>
                  <a:srgbClr val="FFFF00"/>
                </a:highlight>
              </a:rPr>
              <a:t>Ganjil</a:t>
            </a:r>
            <a:r>
              <a:rPr lang="en-US" b="1" dirty="0">
                <a:highlight>
                  <a:srgbClr val="FFFF00"/>
                </a:highlight>
              </a:rPr>
              <a:t> TA. 2022-2023 </a:t>
            </a:r>
          </a:p>
          <a:p>
            <a:pPr algn="ctr"/>
            <a:r>
              <a:rPr lang="en-US" sz="1200" dirty="0">
                <a:highlight>
                  <a:srgbClr val="FFFF00"/>
                </a:highlight>
              </a:rPr>
              <a:t>(update per </a:t>
            </a:r>
            <a:r>
              <a:rPr lang="en-US" sz="1200" dirty="0" err="1">
                <a:highlight>
                  <a:srgbClr val="FFFF00"/>
                </a:highlight>
              </a:rPr>
              <a:t>tgl</a:t>
            </a:r>
            <a:r>
              <a:rPr lang="en-US" sz="1200" dirty="0">
                <a:highlight>
                  <a:srgbClr val="FFFF00"/>
                </a:highlight>
              </a:rPr>
              <a:t> 31 Des 2022)</a:t>
            </a:r>
          </a:p>
          <a:p>
            <a:pPr algn="ctr"/>
            <a:endParaRPr lang="en-US" sz="1200" dirty="0"/>
          </a:p>
          <a:p>
            <a:endParaRPr lang="en-ID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CF17E3-8718-47E4-8251-B41871668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70360"/>
              </p:ext>
            </p:extLst>
          </p:nvPr>
        </p:nvGraphicFramePr>
        <p:xfrm>
          <a:off x="611560" y="4581128"/>
          <a:ext cx="8136904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556">
                  <a:extLst>
                    <a:ext uri="{9D8B030D-6E8A-4147-A177-3AD203B41FA5}">
                      <a16:colId xmlns:a16="http://schemas.microsoft.com/office/drawing/2014/main" val="3195582777"/>
                    </a:ext>
                  </a:extLst>
                </a:gridCol>
                <a:gridCol w="998740">
                  <a:extLst>
                    <a:ext uri="{9D8B030D-6E8A-4147-A177-3AD203B41FA5}">
                      <a16:colId xmlns:a16="http://schemas.microsoft.com/office/drawing/2014/main" val="127259521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2869235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662528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Tingkat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Aktif</a:t>
                      </a:r>
                      <a:r>
                        <a:rPr lang="en-US" dirty="0"/>
                        <a:t> per </a:t>
                      </a:r>
                      <a:r>
                        <a:rPr lang="en-US" dirty="0" err="1"/>
                        <a:t>tgl</a:t>
                      </a:r>
                      <a:r>
                        <a:rPr lang="en-US" dirty="0"/>
                        <a:t> 31 Des 2022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1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Remaja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Kabur</a:t>
                      </a:r>
                      <a:r>
                        <a:rPr lang="en-US" dirty="0"/>
                        <a:t>  2 orang an. </a:t>
                      </a:r>
                      <a:r>
                        <a:rPr lang="en-US" dirty="0" err="1"/>
                        <a:t>Krisna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Unpapar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Arfat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Letsoin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0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Madya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lengkap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58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Perdana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Penambahan</a:t>
                      </a:r>
                      <a:r>
                        <a:rPr lang="en-US" dirty="0"/>
                        <a:t>  2 orang </a:t>
                      </a:r>
                      <a:r>
                        <a:rPr lang="en-US" dirty="0" err="1"/>
                        <a:t>setelah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menjalani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skorsing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Engelbertus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Yangga</a:t>
                      </a:r>
                      <a:r>
                        <a:rPr lang="en-US" dirty="0"/>
                        <a:t> dan Mathias  </a:t>
                      </a:r>
                      <a:r>
                        <a:rPr lang="en-US" dirty="0" err="1"/>
                        <a:t>Waci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6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7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35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E9AEB-3F6C-460F-9DC7-CA18C4A55E27}"/>
              </a:ext>
            </a:extLst>
          </p:cNvPr>
          <p:cNvSpPr txBox="1"/>
          <p:nvPr/>
        </p:nvSpPr>
        <p:spPr>
          <a:xfrm>
            <a:off x="467544" y="116632"/>
            <a:ext cx="80648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Semester </a:t>
            </a:r>
            <a:r>
              <a:rPr lang="en-US" b="1" dirty="0" err="1">
                <a:highlight>
                  <a:srgbClr val="FFFF00"/>
                </a:highlight>
              </a:rPr>
              <a:t>Genap</a:t>
            </a:r>
            <a:r>
              <a:rPr lang="en-US" b="1" dirty="0">
                <a:highlight>
                  <a:srgbClr val="FFFF00"/>
                </a:highlight>
              </a:rPr>
              <a:t> TA. 2021-2022</a:t>
            </a:r>
          </a:p>
          <a:p>
            <a:r>
              <a:rPr lang="en-US" b="1" dirty="0"/>
              <a:t>-</a:t>
            </a:r>
            <a:r>
              <a:rPr lang="en-US" b="1" dirty="0" err="1"/>
              <a:t>Wisudawan</a:t>
            </a:r>
            <a:r>
              <a:rPr lang="en-US" b="1" dirty="0"/>
              <a:t> </a:t>
            </a:r>
            <a:r>
              <a:rPr lang="en-US" b="1" dirty="0" err="1"/>
              <a:t>angkatan</a:t>
            </a:r>
            <a:r>
              <a:rPr lang="en-US" b="1" dirty="0"/>
              <a:t> XIX </a:t>
            </a:r>
            <a:r>
              <a:rPr lang="en-US" b="1" dirty="0" err="1"/>
              <a:t>berjumlah</a:t>
            </a:r>
            <a:r>
              <a:rPr lang="en-US" b="1" dirty="0"/>
              <a:t> 34 orang </a:t>
            </a:r>
          </a:p>
          <a:p>
            <a:r>
              <a:rPr lang="en-US" b="1" dirty="0"/>
              <a:t>-</a:t>
            </a:r>
            <a:r>
              <a:rPr lang="en-US" b="1" dirty="0" err="1"/>
              <a:t>Wisuda</a:t>
            </a:r>
            <a:r>
              <a:rPr lang="en-US" b="1" dirty="0"/>
              <a:t> </a:t>
            </a:r>
            <a:r>
              <a:rPr lang="en-US" b="1" dirty="0" err="1"/>
              <a:t>terlaksana</a:t>
            </a:r>
            <a:r>
              <a:rPr lang="en-US" b="1" dirty="0"/>
              <a:t> </a:t>
            </a:r>
            <a:r>
              <a:rPr lang="en-US" b="1" dirty="0" err="1"/>
              <a:t>tanggal</a:t>
            </a:r>
            <a:r>
              <a:rPr lang="en-US" b="1" dirty="0"/>
              <a:t> 15 </a:t>
            </a:r>
            <a:r>
              <a:rPr lang="en-US" b="1" dirty="0" err="1"/>
              <a:t>Agustus</a:t>
            </a:r>
            <a:r>
              <a:rPr lang="en-US" b="1" dirty="0"/>
              <a:t> 2022.  </a:t>
            </a:r>
            <a:r>
              <a:rPr lang="en-US" dirty="0"/>
              <a:t>Dari </a:t>
            </a:r>
            <a:r>
              <a:rPr lang="en-ID" dirty="0"/>
              <a:t>34 orang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predikat</a:t>
            </a:r>
            <a:r>
              <a:rPr lang="en-ID" dirty="0"/>
              <a:t> </a:t>
            </a:r>
            <a:r>
              <a:rPr lang="en-ID" dirty="0" err="1"/>
              <a:t>kelulusan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pujian</a:t>
            </a:r>
            <a:r>
              <a:rPr lang="en-ID" dirty="0"/>
              <a:t> </a:t>
            </a:r>
            <a:r>
              <a:rPr lang="en-ID" dirty="0" err="1"/>
              <a:t>sebanyak</a:t>
            </a:r>
            <a:r>
              <a:rPr lang="en-ID" dirty="0"/>
              <a:t> 4 orang,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memuaskan</a:t>
            </a:r>
            <a:r>
              <a:rPr lang="en-ID" dirty="0"/>
              <a:t> </a:t>
            </a:r>
            <a:r>
              <a:rPr lang="en-ID" dirty="0" err="1"/>
              <a:t>sebanyak</a:t>
            </a:r>
            <a:r>
              <a:rPr lang="en-ID" dirty="0"/>
              <a:t> 25 orang, dan </a:t>
            </a:r>
            <a:r>
              <a:rPr lang="en-ID" dirty="0" err="1"/>
              <a:t>memuaskan</a:t>
            </a:r>
            <a:r>
              <a:rPr lang="en-ID" dirty="0"/>
              <a:t> </a:t>
            </a:r>
            <a:r>
              <a:rPr lang="en-ID" dirty="0" err="1"/>
              <a:t>sebanyak</a:t>
            </a:r>
            <a:r>
              <a:rPr lang="en-ID" dirty="0"/>
              <a:t> 5 orang.</a:t>
            </a:r>
            <a:endParaRPr lang="en-US" b="1" dirty="0"/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>
                <a:highlight>
                  <a:srgbClr val="FFFF00"/>
                </a:highlight>
              </a:rPr>
              <a:t>Semester </a:t>
            </a:r>
            <a:r>
              <a:rPr lang="en-US" b="1" dirty="0" err="1">
                <a:highlight>
                  <a:srgbClr val="FFFF00"/>
                </a:highlight>
              </a:rPr>
              <a:t>Ganjil</a:t>
            </a:r>
            <a:r>
              <a:rPr lang="en-US" b="1" dirty="0">
                <a:highlight>
                  <a:srgbClr val="FFFF00"/>
                </a:highlight>
              </a:rPr>
              <a:t> TA. 2022-2023</a:t>
            </a:r>
          </a:p>
          <a:p>
            <a:r>
              <a:rPr lang="en-US" dirty="0"/>
              <a:t>-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Taruna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system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konvensinal</a:t>
            </a:r>
            <a:r>
              <a:rPr lang="en-US" dirty="0"/>
              <a:t> (</a:t>
            </a:r>
            <a:r>
              <a:rPr lang="en-US" dirty="0" err="1"/>
              <a:t>Teori+Praktik</a:t>
            </a:r>
            <a:r>
              <a:rPr lang="en-US" dirty="0"/>
              <a:t>) 14-16 </a:t>
            </a:r>
            <a:r>
              <a:rPr lang="en-US" dirty="0" err="1"/>
              <a:t>Pertemuan</a:t>
            </a:r>
            <a:endParaRPr lang="en-ID" dirty="0"/>
          </a:p>
          <a:p>
            <a:r>
              <a:rPr lang="en-US" dirty="0"/>
              <a:t>-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Taruna</a:t>
            </a:r>
            <a:r>
              <a:rPr lang="en-ID" dirty="0"/>
              <a:t> Madya </a:t>
            </a:r>
            <a:r>
              <a:rPr lang="en-ID" dirty="0" err="1"/>
              <a:t>menerapkan</a:t>
            </a:r>
            <a:r>
              <a:rPr lang="en-ID" dirty="0"/>
              <a:t> system </a:t>
            </a:r>
            <a:r>
              <a:rPr lang="en-ID" dirty="0" err="1"/>
              <a:t>perkuliahan</a:t>
            </a:r>
            <a:r>
              <a:rPr lang="en-ID" dirty="0"/>
              <a:t> Blok </a:t>
            </a:r>
            <a:r>
              <a:rPr lang="en-ID" dirty="0" err="1"/>
              <a:t>Teori</a:t>
            </a:r>
            <a:r>
              <a:rPr lang="en-ID" dirty="0"/>
              <a:t> dan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7-8 </a:t>
            </a:r>
            <a:r>
              <a:rPr lang="en-ID" dirty="0" err="1"/>
              <a:t>Minggu</a:t>
            </a:r>
            <a:endParaRPr lang="en-ID" dirty="0"/>
          </a:p>
          <a:p>
            <a:r>
              <a:rPr lang="en-US" dirty="0"/>
              <a:t>-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Taruna</a:t>
            </a:r>
            <a:r>
              <a:rPr lang="en-ID" dirty="0"/>
              <a:t> Perdana </a:t>
            </a:r>
            <a:r>
              <a:rPr lang="en-ID" dirty="0" err="1"/>
              <a:t>menerapkan</a:t>
            </a:r>
            <a:r>
              <a:rPr lang="en-ID" dirty="0"/>
              <a:t> system </a:t>
            </a:r>
            <a:r>
              <a:rPr lang="en-ID" dirty="0" err="1"/>
              <a:t>perkuliahan</a:t>
            </a:r>
            <a:r>
              <a:rPr lang="en-ID" dirty="0"/>
              <a:t> Blok </a:t>
            </a:r>
            <a:r>
              <a:rPr lang="en-ID" dirty="0" err="1"/>
              <a:t>Tuntas</a:t>
            </a:r>
            <a:endParaRPr lang="en-ID" dirty="0"/>
          </a:p>
          <a:p>
            <a:r>
              <a:rPr lang="en-US" dirty="0"/>
              <a:t>-</a:t>
            </a:r>
            <a:r>
              <a:rPr lang="en-ID" dirty="0" err="1"/>
              <a:t>Proporsi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30 % : 70 %</a:t>
            </a:r>
          </a:p>
          <a:p>
            <a:r>
              <a:rPr lang="en-US" dirty="0"/>
              <a:t>-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2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:</a:t>
            </a:r>
          </a:p>
          <a:p>
            <a:r>
              <a:rPr lang="en-US" dirty="0" err="1"/>
              <a:t>Taruna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 XX dan XXI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Politeknik</a:t>
            </a:r>
            <a:r>
              <a:rPr lang="en-US" dirty="0"/>
              <a:t> KP </a:t>
            </a:r>
            <a:r>
              <a:rPr lang="en-US" dirty="0" err="1"/>
              <a:t>Edisi</a:t>
            </a:r>
            <a:r>
              <a:rPr lang="en-US" dirty="0"/>
              <a:t> 2019 dan </a:t>
            </a:r>
            <a:r>
              <a:rPr lang="en-US" dirty="0" err="1"/>
              <a:t>Taruna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 XXII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edisi</a:t>
            </a:r>
            <a:r>
              <a:rPr lang="en-US" dirty="0"/>
              <a:t>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990E0F-A301-473F-99C1-D6DA98058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556356"/>
              </p:ext>
            </p:extLst>
          </p:nvPr>
        </p:nvGraphicFramePr>
        <p:xfrm>
          <a:off x="539552" y="1667559"/>
          <a:ext cx="8208912" cy="1833449"/>
        </p:xfrm>
        <a:graphic>
          <a:graphicData uri="http://schemas.openxmlformats.org/drawingml/2006/table">
            <a:tbl>
              <a:tblPr/>
              <a:tblGrid>
                <a:gridCol w="2685632">
                  <a:extLst>
                    <a:ext uri="{9D8B030D-6E8A-4147-A177-3AD203B41FA5}">
                      <a16:colId xmlns:a16="http://schemas.microsoft.com/office/drawing/2014/main" val="2623878077"/>
                    </a:ext>
                  </a:extLst>
                </a:gridCol>
                <a:gridCol w="5523280">
                  <a:extLst>
                    <a:ext uri="{9D8B030D-6E8A-4147-A177-3AD203B41FA5}">
                      <a16:colId xmlns:a16="http://schemas.microsoft.com/office/drawing/2014/main" val="3607780598"/>
                    </a:ext>
                  </a:extLst>
                </a:gridCol>
              </a:tblGrid>
              <a:tr h="58316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ADIWIDYA</a:t>
                      </a:r>
                      <a:endParaRPr lang="en-ID" sz="1400" dirty="0">
                        <a:effectLst/>
                      </a:endParaRPr>
                    </a:p>
                  </a:txBody>
                  <a:tcPr marL="71998" marR="71998" marT="35999" marB="359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ADIKARYA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1400" dirty="0">
                        <a:effectLst/>
                      </a:endParaRPr>
                    </a:p>
                  </a:txBody>
                  <a:tcPr marL="71998" marR="71998" marT="35999" marB="359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32554"/>
                  </a:ext>
                </a:extLst>
              </a:tr>
              <a:tr h="12502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Muhamad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Rohmatul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Akbar (TPI)</a:t>
                      </a:r>
                      <a:endParaRPr lang="en-ID" sz="1400" dirty="0">
                        <a:effectLst/>
                      </a:endParaRPr>
                    </a:p>
                  </a:txBody>
                  <a:tcPr marL="71998" marR="71998" marT="35999" marB="359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347345"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Renold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Murehuwey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345"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Ketua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Senat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Juara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Nasional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Harapan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1)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Lomba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Desain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Kapal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yang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diselenggarakan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oleh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Departemen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Perkapalan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ITS, Mentor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Menwa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untuk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kegiatan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Menwa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Mahasiswa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Universitas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Pendidikan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Muhamadiyah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Sorong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Aktif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Unit TEFA)</a:t>
                      </a:r>
                    </a:p>
                  </a:txBody>
                  <a:tcPr marL="71998" marR="71998" marT="35999" marB="359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69498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446A8BC-35EC-4D8C-B6BC-D1CF4855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3381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6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F3E8B-7824-4CA6-8371-575E2C4D2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86" y="11430"/>
            <a:ext cx="4267714" cy="3200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D104D-B906-4930-8678-B6F42C978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84" y="3212217"/>
            <a:ext cx="4267716" cy="3632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AFC24-2CC7-49C0-81DB-F8D617EF1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" y="0"/>
            <a:ext cx="4487841" cy="3190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03919-C02D-4A6F-BABB-747EA30BD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216"/>
            <a:ext cx="4499992" cy="3632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9BEAC-7847-4FF3-8E78-E11C443CCB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3240360" cy="3632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227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85D11F-D310-4D2C-B676-280BF2B63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7097"/>
              </p:ext>
            </p:extLst>
          </p:nvPr>
        </p:nvGraphicFramePr>
        <p:xfrm>
          <a:off x="107504" y="0"/>
          <a:ext cx="4608512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403">
                  <a:extLst>
                    <a:ext uri="{9D8B030D-6E8A-4147-A177-3AD203B41FA5}">
                      <a16:colId xmlns:a16="http://schemas.microsoft.com/office/drawing/2014/main" val="3940155685"/>
                    </a:ext>
                  </a:extLst>
                </a:gridCol>
                <a:gridCol w="2919453">
                  <a:extLst>
                    <a:ext uri="{9D8B030D-6E8A-4147-A177-3AD203B41FA5}">
                      <a16:colId xmlns:a16="http://schemas.microsoft.com/office/drawing/2014/main" val="70911724"/>
                    </a:ext>
                  </a:extLst>
                </a:gridCol>
                <a:gridCol w="1171656">
                  <a:extLst>
                    <a:ext uri="{9D8B030D-6E8A-4147-A177-3AD203B41FA5}">
                      <a16:colId xmlns:a16="http://schemas.microsoft.com/office/drawing/2014/main" val="1504531441"/>
                    </a:ext>
                  </a:extLst>
                </a:gridCol>
              </a:tblGrid>
              <a:tr h="129810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effectLst/>
                        </a:rPr>
                        <a:t>No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 err="1">
                          <a:effectLst/>
                        </a:rPr>
                        <a:t>Taruna</a:t>
                      </a:r>
                      <a:r>
                        <a:rPr lang="en-ID" sz="2000" b="1" u="none" strike="noStrike" dirty="0">
                          <a:effectLst/>
                        </a:rPr>
                        <a:t> Perdana </a:t>
                      </a:r>
                    </a:p>
                    <a:p>
                      <a:pPr algn="ctr" fontAlgn="ctr"/>
                      <a:r>
                        <a:rPr lang="en-ID" sz="2000" b="1" u="none" strike="noStrike" dirty="0">
                          <a:effectLst/>
                        </a:rPr>
                        <a:t>Semester </a:t>
                      </a:r>
                      <a:r>
                        <a:rPr lang="en-ID" sz="2000" b="1" u="none" strike="noStrike" dirty="0" err="1">
                          <a:effectLst/>
                        </a:rPr>
                        <a:t>Ganjil</a:t>
                      </a:r>
                      <a:r>
                        <a:rPr lang="en-ID" sz="2000" b="1" u="none" strike="noStrike" dirty="0">
                          <a:effectLst/>
                        </a:rPr>
                        <a:t> TA. 2022-2023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/>
                        </a:rPr>
                        <a:t>NIT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525608001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Muhammad </a:t>
                      </a:r>
                      <a:r>
                        <a:rPr lang="en-ID" sz="1800" u="none" strike="noStrike" dirty="0" err="1">
                          <a:effectLst/>
                        </a:rPr>
                        <a:t>Agmal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20.1.03.021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50018626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Silas Y. </a:t>
                      </a:r>
                      <a:r>
                        <a:rPr lang="en-ID" sz="1800" u="none" strike="noStrike" dirty="0" err="1">
                          <a:effectLst/>
                        </a:rPr>
                        <a:t>Gaiteborbir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20.1.03.028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3697088540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Trisno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Salay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20.1.03.033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593207441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Melkias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Lussy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20.1.03.018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490169916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La Ode </a:t>
                      </a:r>
                      <a:r>
                        <a:rPr lang="en-ID" sz="1800" u="none" strike="noStrike" dirty="0" err="1">
                          <a:effectLst/>
                        </a:rPr>
                        <a:t>Nazamudin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20.1.03.016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552836560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Chalvin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Sthen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Opur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20.1.03.006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390004270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Rafael O. </a:t>
                      </a:r>
                      <a:r>
                        <a:rPr lang="en-ID" sz="1800" u="none" strike="noStrike" dirty="0" err="1">
                          <a:effectLst/>
                        </a:rPr>
                        <a:t>Purba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20.1.03.023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561672613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Hamid </a:t>
                      </a:r>
                      <a:r>
                        <a:rPr lang="en-ID" sz="1800" u="none" strike="noStrike" dirty="0" err="1">
                          <a:effectLst/>
                        </a:rPr>
                        <a:t>Rumalolas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20.1.03.010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843393094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Yosias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Y.Ruimassa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20.1.03.038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427412115"/>
                  </a:ext>
                </a:extLst>
              </a:tr>
              <a:tr h="42139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Jandi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Jehaezer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Tuanahu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20.1.03.012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059388374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Michael Aru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20.1.03.019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3895269135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Arifin </a:t>
                      </a:r>
                      <a:r>
                        <a:rPr lang="en-ID" sz="1800" u="none" strike="noStrike" dirty="0" err="1">
                          <a:effectLst/>
                        </a:rPr>
                        <a:t>Tella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20.1.03.004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328910382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Soleman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Talle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20.1.03.029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3437947007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Melkianus</a:t>
                      </a:r>
                      <a:r>
                        <a:rPr lang="en-ID" sz="1800" u="none" strike="noStrike" dirty="0">
                          <a:effectLst/>
                        </a:rPr>
                        <a:t>. I .</a:t>
                      </a:r>
                      <a:r>
                        <a:rPr lang="en-ID" sz="1800" u="none" strike="noStrike" dirty="0" err="1">
                          <a:effectLst/>
                        </a:rPr>
                        <a:t>Mareray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20.1.03.017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54429447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13BB23-9AD1-4E8A-8996-5D358D438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50935"/>
              </p:ext>
            </p:extLst>
          </p:nvPr>
        </p:nvGraphicFramePr>
        <p:xfrm>
          <a:off x="5148062" y="0"/>
          <a:ext cx="3888434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559">
                  <a:extLst>
                    <a:ext uri="{9D8B030D-6E8A-4147-A177-3AD203B41FA5}">
                      <a16:colId xmlns:a16="http://schemas.microsoft.com/office/drawing/2014/main" val="3237468123"/>
                    </a:ext>
                  </a:extLst>
                </a:gridCol>
                <a:gridCol w="2443763">
                  <a:extLst>
                    <a:ext uri="{9D8B030D-6E8A-4147-A177-3AD203B41FA5}">
                      <a16:colId xmlns:a16="http://schemas.microsoft.com/office/drawing/2014/main" val="167828344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49650606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Yoseph</a:t>
                      </a:r>
                      <a:r>
                        <a:rPr lang="en-ID" sz="1800" u="none" strike="noStrike" dirty="0">
                          <a:effectLst/>
                        </a:rPr>
                        <a:t> K. </a:t>
                      </a:r>
                      <a:r>
                        <a:rPr lang="en-ID" sz="1800" u="none" strike="noStrike" dirty="0" err="1">
                          <a:effectLst/>
                        </a:rPr>
                        <a:t>Awangok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20.1.03.037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999981409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Yosua</a:t>
                      </a:r>
                      <a:r>
                        <a:rPr lang="en-ID" sz="1800" u="none" strike="noStrike" dirty="0">
                          <a:effectLst/>
                        </a:rPr>
                        <a:t> Noel P. </a:t>
                      </a:r>
                      <a:r>
                        <a:rPr lang="en-ID" sz="1800" u="none" strike="noStrike" dirty="0" err="1">
                          <a:effectLst/>
                        </a:rPr>
                        <a:t>Sitorus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20.1.03.039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18699614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Datris</a:t>
                      </a:r>
                      <a:r>
                        <a:rPr lang="en-ID" sz="1800" u="none" strike="noStrike" dirty="0">
                          <a:effectLst/>
                        </a:rPr>
                        <a:t> C. </a:t>
                      </a:r>
                      <a:r>
                        <a:rPr lang="en-ID" sz="1800" u="none" strike="noStrike" dirty="0" err="1">
                          <a:effectLst/>
                        </a:rPr>
                        <a:t>Kerty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20.1.03.007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61848279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Abdul Salam </a:t>
                      </a:r>
                      <a:r>
                        <a:rPr lang="en-ID" sz="1800" u="none" strike="noStrike" dirty="0" err="1">
                          <a:effectLst/>
                        </a:rPr>
                        <a:t>Nomay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20.1.03.001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820028886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Akhmad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Haer</a:t>
                      </a:r>
                      <a:r>
                        <a:rPr lang="en-ID" sz="1800" u="none" strike="noStrike" dirty="0">
                          <a:effectLst/>
                        </a:rPr>
                        <a:t> Ismail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20.1.03.003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382921357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Stingki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Matapuly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20.1.03.031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60647617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Syahrial</a:t>
                      </a:r>
                      <a:r>
                        <a:rPr lang="en-ID" sz="1800" u="none" strike="noStrike" dirty="0">
                          <a:effectLst/>
                        </a:rPr>
                        <a:t> N. R. </a:t>
                      </a:r>
                      <a:r>
                        <a:rPr lang="en-ID" sz="1800" u="none" strike="noStrike" dirty="0" err="1">
                          <a:effectLst/>
                        </a:rPr>
                        <a:t>Nugroho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20.1.03.032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318416365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Stefanus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Barends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</a:rPr>
                        <a:t>20.1.03.030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73203038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Wales </a:t>
                      </a:r>
                      <a:r>
                        <a:rPr lang="en-ID" sz="1800" u="none" strike="noStrike" dirty="0" err="1">
                          <a:effectLst/>
                        </a:rPr>
                        <a:t>Gutandjala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</a:rPr>
                        <a:t>20.1.03.034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331886609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Yani</a:t>
                      </a:r>
                      <a:r>
                        <a:rPr lang="en-ID" sz="1800" u="none" strike="noStrike" dirty="0">
                          <a:effectLst/>
                        </a:rPr>
                        <a:t> Mandar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</a:rPr>
                        <a:t>20.1.03.036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839089626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Ismail </a:t>
                      </a:r>
                      <a:r>
                        <a:rPr lang="en-ID" sz="1800" u="none" strike="noStrike" dirty="0" err="1">
                          <a:effectLst/>
                        </a:rPr>
                        <a:t>Kotala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</a:rPr>
                        <a:t>20.1.03.011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4963779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Moh</a:t>
                      </a:r>
                      <a:r>
                        <a:rPr lang="en-ID" sz="1800" u="none" strike="noStrike" dirty="0">
                          <a:effectLst/>
                        </a:rPr>
                        <a:t>. Hatta </a:t>
                      </a:r>
                      <a:r>
                        <a:rPr lang="en-ID" sz="1800" u="none" strike="noStrike" dirty="0" err="1">
                          <a:effectLst/>
                        </a:rPr>
                        <a:t>Rumakat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</a:rPr>
                        <a:t>20.1.03.020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2316180199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 err="1">
                          <a:effectLst/>
                        </a:rPr>
                        <a:t>Engelbertus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Yangga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</a:rPr>
                        <a:t>19.1.03.012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51535954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dirty="0">
                          <a:effectLst/>
                        </a:rPr>
                        <a:t>Matias </a:t>
                      </a:r>
                      <a:r>
                        <a:rPr lang="en-ID" sz="1800" u="none" strike="noStrike" dirty="0" err="1">
                          <a:effectLst/>
                        </a:rPr>
                        <a:t>Wihelmus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Waci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</a:rPr>
                        <a:t>19.1.03.028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634042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79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838BE6-906E-4CCF-B50E-7870C0B58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5389"/>
              </p:ext>
            </p:extLst>
          </p:nvPr>
        </p:nvGraphicFramePr>
        <p:xfrm>
          <a:off x="251520" y="188640"/>
          <a:ext cx="8640960" cy="6523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987">
                  <a:extLst>
                    <a:ext uri="{9D8B030D-6E8A-4147-A177-3AD203B41FA5}">
                      <a16:colId xmlns:a16="http://schemas.microsoft.com/office/drawing/2014/main" val="2733767222"/>
                    </a:ext>
                  </a:extLst>
                </a:gridCol>
                <a:gridCol w="2690326">
                  <a:extLst>
                    <a:ext uri="{9D8B030D-6E8A-4147-A177-3AD203B41FA5}">
                      <a16:colId xmlns:a16="http://schemas.microsoft.com/office/drawing/2014/main" val="4289450043"/>
                    </a:ext>
                  </a:extLst>
                </a:gridCol>
                <a:gridCol w="1174167">
                  <a:extLst>
                    <a:ext uri="{9D8B030D-6E8A-4147-A177-3AD203B41FA5}">
                      <a16:colId xmlns:a16="http://schemas.microsoft.com/office/drawing/2014/main" val="2523197571"/>
                    </a:ext>
                  </a:extLst>
                </a:gridCol>
                <a:gridCol w="455987">
                  <a:extLst>
                    <a:ext uri="{9D8B030D-6E8A-4147-A177-3AD203B41FA5}">
                      <a16:colId xmlns:a16="http://schemas.microsoft.com/office/drawing/2014/main" val="901138801"/>
                    </a:ext>
                  </a:extLst>
                </a:gridCol>
                <a:gridCol w="2690326">
                  <a:extLst>
                    <a:ext uri="{9D8B030D-6E8A-4147-A177-3AD203B41FA5}">
                      <a16:colId xmlns:a16="http://schemas.microsoft.com/office/drawing/2014/main" val="2493614907"/>
                    </a:ext>
                  </a:extLst>
                </a:gridCol>
                <a:gridCol w="1174167">
                  <a:extLst>
                    <a:ext uri="{9D8B030D-6E8A-4147-A177-3AD203B41FA5}">
                      <a16:colId xmlns:a16="http://schemas.microsoft.com/office/drawing/2014/main" val="3681672133"/>
                    </a:ext>
                  </a:extLst>
                </a:gridCol>
              </a:tblGrid>
              <a:tr h="37729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v-SE" sz="3200" u="none" strike="noStrike">
                          <a:effectLst/>
                        </a:rPr>
                        <a:t>Taruna Madya SM. Ganjil TA. 2022-2023</a:t>
                      </a:r>
                      <a:endParaRPr lang="sv-SE" sz="3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605649"/>
                  </a:ext>
                </a:extLst>
              </a:tr>
              <a:tr h="21020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>
                          <a:effectLst/>
                        </a:rPr>
                        <a:t>No</a:t>
                      </a:r>
                      <a:endParaRPr lang="en-ID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>
                          <a:effectLst/>
                        </a:rPr>
                        <a:t>Nama</a:t>
                      </a:r>
                      <a:endParaRPr lang="en-ID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>
                          <a:effectLst/>
                        </a:rPr>
                        <a:t>NIT</a:t>
                      </a:r>
                      <a:endParaRPr lang="en-ID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>
                          <a:effectLst/>
                        </a:rPr>
                        <a:t>No</a:t>
                      </a:r>
                      <a:endParaRPr lang="en-ID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>
                          <a:effectLst/>
                        </a:rPr>
                        <a:t>Nama</a:t>
                      </a:r>
                      <a:endParaRPr lang="en-ID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>
                          <a:effectLst/>
                        </a:rPr>
                        <a:t>NIT</a:t>
                      </a:r>
                      <a:endParaRPr lang="en-ID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4090220921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Akmal Hidayat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21.1.03.004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Nelles Nelson Rumbrapuk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21.1.03.031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208293174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Amin Rais Benlas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21.1.03.005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Peradi Walay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21.1.03.032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1327599975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Andoro Badelwair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21.1.03.006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Pradio Agung Yahya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21.1.03.033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15289830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Asri Gadil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21.1.03.008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Ram Beay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21.1.03.034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3497074931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Atventus Wanto Lodar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21.1.03.009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Ramadan Walay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21.1.03.035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1729178998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Busu Djabumona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21.1.03.011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Ramon Rumodar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21.1.03.036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2453857375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Erens A. C. Ampasoi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21.1.03.012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Renaldo F. Rumaherang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21.1.03.038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998074281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Fransisko Waitaby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21.1.03.014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Rian Fatukaloba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21.1.03.039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3579045813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Fransiskus A. Yagoyamu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21.1.03.015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Rifaldi Bugis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21.1.03.040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2873161079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Grasino M. F. Siahay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21.1.03.017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Risky Karelau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21.1.03.041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1635662443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Hakham Djobay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21.1.03.018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Riswan Benlas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21.1.03.042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685281054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Isak Abrauw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21.1.03.019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Rusli Nurlete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21.1.03.043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1872001985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Ismail Mambrasar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21.1.03.020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Samad Kasongat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21.1.03.044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837140160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James Robert Indwek 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21.1.03.021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Semol Balsala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21.1.03.045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603680701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Jhon Neles Inyomusi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21.1.03.022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35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Soleman V Loy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21.1.03.046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3623848581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Julkifli Rumodar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21.1.03.023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36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Stanislaus Welay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21.1.03.047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4136154455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Karlos Salamala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21.1.03.025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Stepanus R. Sipahelut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21.1.03.048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3927771446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Kaui Rikardus Boger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21.1.03.026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38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Taher Djetul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21.1.03.049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2870663442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La Ode Muhammad Arlin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21.1.03.027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39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Yahya Ngabalin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21.1.03.051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extLst>
                  <a:ext uri="{0D108BD9-81ED-4DB2-BD59-A6C34878D82A}">
                    <a16:rowId xmlns:a16="http://schemas.microsoft.com/office/drawing/2014/main" val="955330892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>
                          <a:effectLst/>
                        </a:rPr>
                        <a:t>Naldi Lahmadi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21.1.03.030</a:t>
                      </a:r>
                      <a:endParaRPr lang="en-ID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 </a:t>
                      </a:r>
                      <a:endParaRPr lang="en-ID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9" marR="6169" marT="616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0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961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293</TotalTime>
  <Words>2684</Words>
  <Application>Microsoft Office PowerPoint</Application>
  <PresentationFormat>On-screen Show (4:3)</PresentationFormat>
  <Paragraphs>659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Times New Roman</vt:lpstr>
      <vt:lpstr>Tw Cen MT</vt:lpstr>
      <vt:lpstr>Tw Cen MT Condensed</vt:lpstr>
      <vt:lpstr>Wingdings 3</vt:lpstr>
      <vt:lpstr>Integral</vt:lpstr>
      <vt:lpstr>1_Integral</vt:lpstr>
      <vt:lpstr>Office Theme</vt:lpstr>
      <vt:lpstr>1_Office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38</cp:revision>
  <dcterms:created xsi:type="dcterms:W3CDTF">2023-01-03T12:36:32Z</dcterms:created>
  <dcterms:modified xsi:type="dcterms:W3CDTF">2023-01-04T06:51:50Z</dcterms:modified>
  <cp:category/>
</cp:coreProperties>
</file>